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1" r:id="rId1"/>
  </p:sldMasterIdLst>
  <p:notesMasterIdLst>
    <p:notesMasterId r:id="rId25"/>
  </p:notesMasterIdLst>
  <p:sldIdLst>
    <p:sldId id="256" r:id="rId2"/>
    <p:sldId id="262" r:id="rId3"/>
    <p:sldId id="276" r:id="rId4"/>
    <p:sldId id="257" r:id="rId5"/>
    <p:sldId id="280" r:id="rId6"/>
    <p:sldId id="281" r:id="rId7"/>
    <p:sldId id="277" r:id="rId8"/>
    <p:sldId id="258" r:id="rId9"/>
    <p:sldId id="282" r:id="rId10"/>
    <p:sldId id="283" r:id="rId11"/>
    <p:sldId id="268" r:id="rId12"/>
    <p:sldId id="269" r:id="rId13"/>
    <p:sldId id="270" r:id="rId14"/>
    <p:sldId id="287" r:id="rId15"/>
    <p:sldId id="286" r:id="rId16"/>
    <p:sldId id="288" r:id="rId17"/>
    <p:sldId id="275" r:id="rId18"/>
    <p:sldId id="278" r:id="rId19"/>
    <p:sldId id="271" r:id="rId20"/>
    <p:sldId id="289" r:id="rId21"/>
    <p:sldId id="263" r:id="rId22"/>
    <p:sldId id="279"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1"/>
    <p:restoredTop sz="77517" autoAdjust="0"/>
  </p:normalViewPr>
  <p:slideViewPr>
    <p:cSldViewPr snapToGrid="0" snapToObjects="1">
      <p:cViewPr>
        <p:scale>
          <a:sx n="100" d="100"/>
          <a:sy n="100" d="100"/>
        </p:scale>
        <p:origin x="168" y="-24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A3D23-6ACF-9B46-93D9-E2C868DDD986}" type="datetimeFigureOut">
              <a:rPr lang="ro-RO" smtClean="0"/>
              <a:t>01.07.2019</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B77B1-706E-6944-BD13-9A49B05C937A}" type="slidenum">
              <a:rPr lang="ro-RO" smtClean="0"/>
              <a:t>‹#›</a:t>
            </a:fld>
            <a:endParaRPr lang="ro-RO"/>
          </a:p>
        </p:txBody>
      </p:sp>
    </p:spTree>
    <p:extLst>
      <p:ext uri="{BB962C8B-B14F-4D97-AF65-F5344CB8AC3E}">
        <p14:creationId xmlns:p14="http://schemas.microsoft.com/office/powerpoint/2010/main" val="369935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Bună ziua, eu sunt </a:t>
            </a:r>
            <a:r>
              <a:rPr lang="ro-RO" dirty="0" err="1"/>
              <a:t>Coșulianu</a:t>
            </a:r>
            <a:r>
              <a:rPr lang="ro-RO" dirty="0"/>
              <a:t> Cristi și proiectul meu este intitulat Mobile Bill </a:t>
            </a:r>
            <a:r>
              <a:rPr lang="ro-RO" dirty="0" err="1"/>
              <a:t>Splitter</a:t>
            </a:r>
            <a:r>
              <a:rPr lang="ro-RO"/>
              <a:t>.</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a:t>
            </a:fld>
            <a:endParaRPr lang="ro-RO"/>
          </a:p>
        </p:txBody>
      </p:sp>
    </p:spTree>
    <p:extLst>
      <p:ext uri="{BB962C8B-B14F-4D97-AF65-F5344CB8AC3E}">
        <p14:creationId xmlns:p14="http://schemas.microsoft.com/office/powerpoint/2010/main" val="4096935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După selectarea produselor, cei care s-au alăturat la plată pot realiza un transfer cu suma totală de plată prin Google </a:t>
            </a:r>
            <a:r>
              <a:rPr lang="ro-RO" dirty="0" err="1"/>
              <a:t>Pay</a:t>
            </a:r>
            <a:r>
              <a:rPr lang="ro-RO" dirty="0"/>
              <a:t> către inițiatorul plății prin apăsarea butonului </a:t>
            </a:r>
            <a:r>
              <a:rPr lang="ro-RO" dirty="0" err="1"/>
              <a:t>GPay</a:t>
            </a:r>
            <a:r>
              <a:rPr lang="ro-RO" dirty="0"/>
              <a:t> afișat. </a:t>
            </a:r>
          </a:p>
        </p:txBody>
      </p:sp>
      <p:sp>
        <p:nvSpPr>
          <p:cNvPr id="4" name="Slide Number Placeholder 3"/>
          <p:cNvSpPr>
            <a:spLocks noGrp="1"/>
          </p:cNvSpPr>
          <p:nvPr>
            <p:ph type="sldNum" sz="quarter" idx="5"/>
          </p:nvPr>
        </p:nvSpPr>
        <p:spPr/>
        <p:txBody>
          <a:bodyPr/>
          <a:lstStyle/>
          <a:p>
            <a:fld id="{2D8B77B1-706E-6944-BD13-9A49B05C937A}" type="slidenum">
              <a:rPr lang="ro-RO" smtClean="0"/>
              <a:t>12</a:t>
            </a:fld>
            <a:endParaRPr lang="ro-RO"/>
          </a:p>
        </p:txBody>
      </p:sp>
    </p:spTree>
    <p:extLst>
      <p:ext uri="{BB962C8B-B14F-4D97-AF65-F5344CB8AC3E}">
        <p14:creationId xmlns:p14="http://schemas.microsoft.com/office/powerpoint/2010/main" val="4191285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După ce inițiatorul își selectează și el produsele, navighează către pagina Bill Status în care va aștepta ca toți cei alăturați să își finalizeze plata către el. După finalizare, va putea accesa butonul de </a:t>
            </a:r>
            <a:r>
              <a:rPr lang="ro-RO" dirty="0" err="1"/>
              <a:t>GPay</a:t>
            </a:r>
            <a:r>
              <a:rPr lang="ro-RO" dirty="0"/>
              <a:t> pentru a realiza plata finală la POS către restaurantul unde a avut loc consumația.  </a:t>
            </a:r>
          </a:p>
        </p:txBody>
      </p:sp>
      <p:sp>
        <p:nvSpPr>
          <p:cNvPr id="4" name="Slide Number Placeholder 3"/>
          <p:cNvSpPr>
            <a:spLocks noGrp="1"/>
          </p:cNvSpPr>
          <p:nvPr>
            <p:ph type="sldNum" sz="quarter" idx="5"/>
          </p:nvPr>
        </p:nvSpPr>
        <p:spPr/>
        <p:txBody>
          <a:bodyPr/>
          <a:lstStyle/>
          <a:p>
            <a:fld id="{2D8B77B1-706E-6944-BD13-9A49B05C937A}" type="slidenum">
              <a:rPr lang="ro-RO" smtClean="0"/>
              <a:t>13</a:t>
            </a:fld>
            <a:endParaRPr lang="ro-RO"/>
          </a:p>
        </p:txBody>
      </p:sp>
    </p:spTree>
    <p:extLst>
      <p:ext uri="{BB962C8B-B14F-4D97-AF65-F5344CB8AC3E}">
        <p14:creationId xmlns:p14="http://schemas.microsoft.com/office/powerpoint/2010/main" val="99292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dirty="0"/>
              <a:t>Managementul plăților poate fi realizat prin două pagini </a:t>
            </a:r>
            <a:r>
              <a:rPr lang="ro-RO" sz="1200" dirty="0" err="1"/>
              <a:t>Bills</a:t>
            </a:r>
            <a:r>
              <a:rPr lang="ro-RO" sz="1200" dirty="0"/>
              <a:t> și </a:t>
            </a:r>
            <a:r>
              <a:rPr lang="ro-RO" sz="1200" dirty="0" err="1"/>
              <a:t>Payments</a:t>
            </a:r>
            <a:r>
              <a:rPr lang="ro-RO" sz="1200" dirty="0"/>
              <a:t>, accesibile prin bara de navigare din paginile principale.  </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14</a:t>
            </a:fld>
            <a:endParaRPr lang="ro-RO"/>
          </a:p>
        </p:txBody>
      </p:sp>
    </p:spTree>
    <p:extLst>
      <p:ext uri="{BB962C8B-B14F-4D97-AF65-F5344CB8AC3E}">
        <p14:creationId xmlns:p14="http://schemas.microsoft.com/office/powerpoint/2010/main" val="2765082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sz="1200" dirty="0"/>
              <a:t>Din pagina Home, utilizatorul poate selecta butonul </a:t>
            </a:r>
            <a:r>
              <a:rPr lang="ro-RO" sz="1200" dirty="0" err="1"/>
              <a:t>Bills</a:t>
            </a:r>
            <a:r>
              <a:rPr lang="ro-RO" sz="1200" dirty="0"/>
              <a:t> din bara de navigare care îl va trimite la o pagină cu lista de facturi inițiate de el. La selectarea uneia dintre ele este trimis către o altă pagină de unde poate vizualiza cum au fost selectate produsele.</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15</a:t>
            </a:fld>
            <a:endParaRPr lang="ro-RO"/>
          </a:p>
        </p:txBody>
      </p:sp>
    </p:spTree>
    <p:extLst>
      <p:ext uri="{BB962C8B-B14F-4D97-AF65-F5344CB8AC3E}">
        <p14:creationId xmlns:p14="http://schemas.microsoft.com/office/powerpoint/2010/main" val="106727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err="1"/>
              <a:t>Dinnou</a:t>
            </a:r>
            <a:r>
              <a:rPr lang="ro-RO" dirty="0"/>
              <a:t> din pagina Home, utilizatorul selectează butonul </a:t>
            </a:r>
            <a:r>
              <a:rPr lang="ro-RO" dirty="0" err="1"/>
              <a:t>Payments</a:t>
            </a:r>
            <a:r>
              <a:rPr lang="ro-RO" dirty="0"/>
              <a:t> și îi este afișată lista cu facturile la care s-a atașat, iar la apăsarea uneia dintre ele va fi trimis către o pagină unde își poate vedea selecțiile.</a:t>
            </a:r>
          </a:p>
        </p:txBody>
      </p:sp>
      <p:sp>
        <p:nvSpPr>
          <p:cNvPr id="4" name="Slide Number Placeholder 3"/>
          <p:cNvSpPr>
            <a:spLocks noGrp="1"/>
          </p:cNvSpPr>
          <p:nvPr>
            <p:ph type="sldNum" sz="quarter" idx="5"/>
          </p:nvPr>
        </p:nvSpPr>
        <p:spPr/>
        <p:txBody>
          <a:bodyPr/>
          <a:lstStyle/>
          <a:p>
            <a:fld id="{2D8B77B1-706E-6944-BD13-9A49B05C937A}" type="slidenum">
              <a:rPr lang="ro-RO" smtClean="0"/>
              <a:t>16</a:t>
            </a:fld>
            <a:endParaRPr lang="ro-RO"/>
          </a:p>
        </p:txBody>
      </p:sp>
    </p:spTree>
    <p:extLst>
      <p:ext uri="{BB962C8B-B14F-4D97-AF65-F5344CB8AC3E}">
        <p14:creationId xmlns:p14="http://schemas.microsoft.com/office/powerpoint/2010/main" val="168420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 FUNCTIONEAZA APLICATIA, CU POZA, SERVER, ID, ETC</a:t>
            </a: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18</a:t>
            </a:fld>
            <a:endParaRPr lang="ro-RO"/>
          </a:p>
        </p:txBody>
      </p:sp>
    </p:spTree>
    <p:extLst>
      <p:ext uri="{BB962C8B-B14F-4D97-AF65-F5344CB8AC3E}">
        <p14:creationId xmlns:p14="http://schemas.microsoft.com/office/powerpoint/2010/main" val="82545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Și aici putem vedea o diagramă a proiectului. În mijloc se află aplicația mobilă care după obținerea pozei cu bonul, o trimite la Google Vision pentru obținerea textului din ea, apoi trimite la serverul aplicației (cel cu roșu) perechile de nume și prețuri de produse pentru care primește un ID de identificare. Când utilizatorii termină selecția de produse, va fi trimis un </a:t>
            </a:r>
            <a:r>
              <a:rPr lang="ro-RO" dirty="0" err="1"/>
              <a:t>request</a:t>
            </a:r>
            <a:r>
              <a:rPr lang="ro-RO" dirty="0"/>
              <a:t> de plată a produselor la Google </a:t>
            </a:r>
            <a:r>
              <a:rPr lang="ro-RO" dirty="0" err="1"/>
              <a:t>Pay</a:t>
            </a:r>
            <a:r>
              <a:rPr lang="ro-RO" dirty="0"/>
              <a:t>.</a:t>
            </a:r>
          </a:p>
        </p:txBody>
      </p:sp>
      <p:sp>
        <p:nvSpPr>
          <p:cNvPr id="4" name="Slide Number Placeholder 3"/>
          <p:cNvSpPr>
            <a:spLocks noGrp="1"/>
          </p:cNvSpPr>
          <p:nvPr>
            <p:ph type="sldNum" sz="quarter" idx="5"/>
          </p:nvPr>
        </p:nvSpPr>
        <p:spPr/>
        <p:txBody>
          <a:bodyPr/>
          <a:lstStyle/>
          <a:p>
            <a:fld id="{2D8B77B1-706E-6944-BD13-9A49B05C937A}" type="slidenum">
              <a:rPr lang="ro-RO" smtClean="0"/>
              <a:t>19</a:t>
            </a:fld>
            <a:endParaRPr lang="ro-RO"/>
          </a:p>
        </p:txBody>
      </p:sp>
    </p:spTree>
    <p:extLst>
      <p:ext uri="{BB962C8B-B14F-4D97-AF65-F5344CB8AC3E}">
        <p14:creationId xmlns:p14="http://schemas.microsoft.com/office/powerpoint/2010/main" val="246412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De asemeni am și testat aplicația de câte ori am avut ocazia cu prietenii mei și a fost de ajutor lumea fiind încântată de rezultate.</a:t>
            </a:r>
            <a:endParaRPr lang="en-US" dirty="0"/>
          </a:p>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21</a:t>
            </a:fld>
            <a:endParaRPr lang="ro-RO"/>
          </a:p>
        </p:txBody>
      </p:sp>
    </p:spTree>
    <p:extLst>
      <p:ext uri="{BB962C8B-B14F-4D97-AF65-F5344CB8AC3E}">
        <p14:creationId xmlns:p14="http://schemas.microsoft.com/office/powerpoint/2010/main" val="63349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22</a:t>
            </a:fld>
            <a:endParaRPr lang="ro-RO"/>
          </a:p>
        </p:txBody>
      </p:sp>
    </p:spTree>
    <p:extLst>
      <p:ext uri="{BB962C8B-B14F-4D97-AF65-F5344CB8AC3E}">
        <p14:creationId xmlns:p14="http://schemas.microsoft.com/office/powerpoint/2010/main" val="3994275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23</a:t>
            </a:fld>
            <a:endParaRPr lang="ro-RO"/>
          </a:p>
        </p:txBody>
      </p:sp>
    </p:spTree>
    <p:extLst>
      <p:ext uri="{BB962C8B-B14F-4D97-AF65-F5344CB8AC3E}">
        <p14:creationId xmlns:p14="http://schemas.microsoft.com/office/powerpoint/2010/main" val="65172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2</a:t>
            </a:fld>
            <a:endParaRPr lang="ro-RO"/>
          </a:p>
        </p:txBody>
      </p:sp>
    </p:spTree>
    <p:extLst>
      <p:ext uri="{BB962C8B-B14F-4D97-AF65-F5344CB8AC3E}">
        <p14:creationId xmlns:p14="http://schemas.microsoft.com/office/powerpoint/2010/main" val="2069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ro-RO" sz="1200" dirty="0"/>
              <a:t>Problema pe care o rezolvă proiectul este </a:t>
            </a:r>
            <a:r>
              <a:rPr lang="en-US" sz="1200" dirty="0"/>
              <a:t>“</a:t>
            </a:r>
            <a:r>
              <a:rPr lang="ro-RO" sz="1200" dirty="0"/>
              <a:t>împărțirea notelor de plată</a:t>
            </a:r>
            <a:r>
              <a:rPr lang="en-US" sz="1200" dirty="0"/>
              <a:t>”. Am observant c</a:t>
            </a:r>
            <a:r>
              <a:rPr lang="ro-RO" sz="1200" dirty="0"/>
              <a:t>ă ea devine o problemă atunci când numărul de persoane depășește 3 persoane ...</a:t>
            </a:r>
            <a:endParaRPr lang="ro-RO" sz="1200" dirty="0">
              <a:solidFill>
                <a:schemeClr val="tx1">
                  <a:lumMod val="75000"/>
                  <a:lumOff val="25000"/>
                </a:schemeClr>
              </a:solidFill>
            </a:endParaRPr>
          </a:p>
          <a:p>
            <a:pPr marL="0" indent="0" algn="just">
              <a:lnSpc>
                <a:spcPct val="150000"/>
              </a:lnSpc>
              <a:buNone/>
            </a:pPr>
            <a:endParaRPr lang="ro-RO"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4</a:t>
            </a:fld>
            <a:endParaRPr lang="ro-RO"/>
          </a:p>
        </p:txBody>
      </p:sp>
    </p:spTree>
    <p:extLst>
      <p:ext uri="{BB962C8B-B14F-4D97-AF65-F5344CB8AC3E}">
        <p14:creationId xmlns:p14="http://schemas.microsoft.com/office/powerpoint/2010/main" val="178730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ro-RO" sz="1200" dirty="0"/>
              <a:t>... Când apare nota de plată și </a:t>
            </a:r>
            <a:r>
              <a:rPr lang="ro-RO" sz="1200" dirty="0" err="1"/>
              <a:t>exită</a:t>
            </a:r>
            <a:r>
              <a:rPr lang="ro-RO" sz="1200" dirty="0"/>
              <a:t> persoane care au nevoie de bon pentru a-și calcula suma totala de plată ...</a:t>
            </a:r>
            <a:endParaRPr lang="ro-RO" sz="1200" dirty="0">
              <a:solidFill>
                <a:schemeClr val="tx1">
                  <a:lumMod val="75000"/>
                  <a:lumOff val="25000"/>
                </a:schemeClr>
              </a:solidFill>
            </a:endParaRPr>
          </a:p>
          <a:p>
            <a:pPr marL="0" indent="0" algn="just">
              <a:lnSpc>
                <a:spcPct val="150000"/>
              </a:lnSpc>
              <a:buNone/>
            </a:pPr>
            <a:endParaRPr lang="ro-RO"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5</a:t>
            </a:fld>
            <a:endParaRPr lang="ro-RO"/>
          </a:p>
        </p:txBody>
      </p:sp>
    </p:spTree>
    <p:extLst>
      <p:ext uri="{BB962C8B-B14F-4D97-AF65-F5344CB8AC3E}">
        <p14:creationId xmlns:p14="http://schemas.microsoft.com/office/powerpoint/2010/main" val="1584461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ro-RO" sz="1200" dirty="0"/>
              <a:t>... Și când sunt persoane care nu au suma exact de plată în bani cash, ceea ce implica real</a:t>
            </a:r>
          </a:p>
        </p:txBody>
      </p:sp>
      <p:sp>
        <p:nvSpPr>
          <p:cNvPr id="4" name="Slide Number Placeholder 3"/>
          <p:cNvSpPr>
            <a:spLocks noGrp="1"/>
          </p:cNvSpPr>
          <p:nvPr>
            <p:ph type="sldNum" sz="quarter" idx="5"/>
          </p:nvPr>
        </p:nvSpPr>
        <p:spPr/>
        <p:txBody>
          <a:bodyPr/>
          <a:lstStyle/>
          <a:p>
            <a:fld id="{2D8B77B1-706E-6944-BD13-9A49B05C937A}" type="slidenum">
              <a:rPr lang="ro-RO" smtClean="0"/>
              <a:t>6</a:t>
            </a:fld>
            <a:endParaRPr lang="ro-RO"/>
          </a:p>
        </p:txBody>
      </p:sp>
    </p:spTree>
    <p:extLst>
      <p:ext uri="{BB962C8B-B14F-4D97-AF65-F5344CB8AC3E}">
        <p14:creationId xmlns:p14="http://schemas.microsoft.com/office/powerpoint/2010/main" val="3873802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dirty="0"/>
              <a:t>Pentru rezolvarea acestei probleme am propus realizarea aplicației Mobile Bill </a:t>
            </a:r>
            <a:r>
              <a:rPr lang="ro-RO" sz="1200" dirty="0" err="1"/>
              <a:t>Splitter</a:t>
            </a:r>
            <a:r>
              <a:rPr lang="ro-RO" sz="1200" dirty="0"/>
              <a:t>. Am studiat mai multe aplicații existente cum ar fi </a:t>
            </a:r>
            <a:r>
              <a:rPr lang="ro-RO" sz="1200" dirty="0" err="1"/>
              <a:t>Splitwise</a:t>
            </a:r>
            <a:r>
              <a:rPr lang="ro-RO" sz="1200" dirty="0"/>
              <a:t>, Revolut și </a:t>
            </a:r>
            <a:r>
              <a:rPr lang="ro-RO" sz="1200" dirty="0" err="1"/>
              <a:t>Blitter</a:t>
            </a:r>
            <a:r>
              <a:rPr lang="ro-RO" sz="1200" dirty="0"/>
              <a:t> pentru a ajunge la concluzia că pentru rezolvarea problemei este nevoie de următoarele funcționalități</a:t>
            </a:r>
            <a:r>
              <a:rPr lang="en-US" sz="1200" dirty="0"/>
              <a:t>: </a:t>
            </a:r>
            <a:r>
              <a:rPr lang="en-US" sz="1200" dirty="0" err="1"/>
              <a:t>extragerea</a:t>
            </a:r>
            <a:r>
              <a:rPr lang="en-US" sz="1200" dirty="0"/>
              <a:t> automat</a:t>
            </a:r>
            <a:r>
              <a:rPr lang="ro-RO" sz="1200" dirty="0"/>
              <a:t>ă a datelor, implicarea activă a persoanelor de la masă în realizarea selecției de produse, posibilitatea de realizare a plăților din aplicație și managementul plăților la final.</a:t>
            </a:r>
            <a:endParaRPr lang="en-US" sz="1200" dirty="0"/>
          </a:p>
        </p:txBody>
      </p:sp>
      <p:sp>
        <p:nvSpPr>
          <p:cNvPr id="4" name="Slide Number Placeholder 3"/>
          <p:cNvSpPr>
            <a:spLocks noGrp="1"/>
          </p:cNvSpPr>
          <p:nvPr>
            <p:ph type="sldNum" sz="quarter" idx="5"/>
          </p:nvPr>
        </p:nvSpPr>
        <p:spPr/>
        <p:txBody>
          <a:bodyPr/>
          <a:lstStyle/>
          <a:p>
            <a:fld id="{2D8B77B1-706E-6944-BD13-9A49B05C937A}" type="slidenum">
              <a:rPr lang="ro-RO" smtClean="0"/>
              <a:t>8</a:t>
            </a:fld>
            <a:endParaRPr lang="ro-RO"/>
          </a:p>
        </p:txBody>
      </p:sp>
    </p:spTree>
    <p:extLst>
      <p:ext uri="{BB962C8B-B14F-4D97-AF65-F5344CB8AC3E}">
        <p14:creationId xmlns:p14="http://schemas.microsoft.com/office/powerpoint/2010/main" val="1033263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ro-RO" sz="1200" dirty="0"/>
              <a:t>Cum funcționează extragere. Din pagina de </a:t>
            </a:r>
            <a:r>
              <a:rPr lang="ro-RO" sz="1200" dirty="0" err="1"/>
              <a:t>home</a:t>
            </a:r>
            <a:r>
              <a:rPr lang="ro-RO" sz="1200" dirty="0"/>
              <a:t>, una dintre persoanele de la masă se oferă voluntară să creeze factura, prin apăsarea butonului </a:t>
            </a:r>
            <a:r>
              <a:rPr lang="en-US" sz="1200" dirty="0"/>
              <a:t>“Add new Bill”. </a:t>
            </a:r>
            <a:endParaRPr lang="ro-RO" sz="1200" dirty="0"/>
          </a:p>
          <a:p>
            <a:pPr marL="0" indent="0" algn="just">
              <a:lnSpc>
                <a:spcPct val="150000"/>
              </a:lnSpc>
              <a:buNone/>
            </a:pPr>
            <a:endParaRPr lang="ro-RO" sz="1200" dirty="0"/>
          </a:p>
          <a:p>
            <a:pPr marL="0" indent="0" algn="just">
              <a:lnSpc>
                <a:spcPct val="150000"/>
              </a:lnSpc>
              <a:buNone/>
            </a:pPr>
            <a:r>
              <a:rPr lang="en-US" sz="1200" dirty="0" err="1"/>
              <a:t>Utilizatorul</a:t>
            </a:r>
            <a:r>
              <a:rPr lang="en-US" sz="1200" dirty="0"/>
              <a:t> </a:t>
            </a:r>
            <a:r>
              <a:rPr lang="en-US" sz="1200" dirty="0" err="1"/>
              <a:t>este</a:t>
            </a:r>
            <a:r>
              <a:rPr lang="en-US" sz="1200" dirty="0"/>
              <a:t> </a:t>
            </a:r>
            <a:r>
              <a:rPr lang="en-US" sz="1200" dirty="0" err="1"/>
              <a:t>trimis</a:t>
            </a:r>
            <a:r>
              <a:rPr lang="en-US" sz="1200" dirty="0"/>
              <a:t> c</a:t>
            </a:r>
            <a:r>
              <a:rPr lang="ro-RO" sz="1200" dirty="0" err="1"/>
              <a:t>ătre</a:t>
            </a:r>
            <a:r>
              <a:rPr lang="ro-RO" sz="1200" dirty="0"/>
              <a:t> o pagină din care să facă o poză bonului și să decupeze spațiul cu lista de produse. </a:t>
            </a:r>
          </a:p>
          <a:p>
            <a:pPr marL="0" indent="0" algn="just">
              <a:lnSpc>
                <a:spcPct val="150000"/>
              </a:lnSpc>
              <a:buNone/>
            </a:pPr>
            <a:endParaRPr lang="ro-RO" sz="1200" dirty="0"/>
          </a:p>
          <a:p>
            <a:pPr marL="0" indent="0" algn="just">
              <a:lnSpc>
                <a:spcPct val="150000"/>
              </a:lnSpc>
              <a:buNone/>
            </a:pPr>
            <a:r>
              <a:rPr lang="ro-RO" sz="1200" dirty="0"/>
              <a:t>Această imagine este trimisă la Google Vision care trimite ca răspuns lista de texte din imagine. </a:t>
            </a:r>
          </a:p>
          <a:p>
            <a:pPr marL="0" indent="0" algn="just">
              <a:lnSpc>
                <a:spcPct val="150000"/>
              </a:lnSpc>
              <a:buNone/>
            </a:pPr>
            <a:endParaRPr lang="ro-RO" sz="1200" dirty="0"/>
          </a:p>
          <a:p>
            <a:pPr marL="0" indent="0" algn="just">
              <a:lnSpc>
                <a:spcPct val="150000"/>
              </a:lnSpc>
              <a:buNone/>
            </a:pPr>
            <a:r>
              <a:rPr lang="ro-RO" sz="1200" dirty="0"/>
              <a:t>Acestea apoi sunt sortate pe baza poziției în poză și clasificate ca nume de produse și prețuri folosind</a:t>
            </a:r>
            <a:r>
              <a:rPr lang="en-US" sz="1200" dirty="0"/>
              <a:t> un </a:t>
            </a:r>
            <a:r>
              <a:rPr lang="en-US" sz="1200" dirty="0" err="1"/>
              <a:t>calcul</a:t>
            </a:r>
            <a:r>
              <a:rPr lang="en-US" sz="1200" dirty="0"/>
              <a:t> al </a:t>
            </a:r>
            <a:r>
              <a:rPr lang="ro-RO" sz="1200" dirty="0"/>
              <a:t>procentajului</a:t>
            </a:r>
            <a:r>
              <a:rPr lang="en-US" sz="1200" dirty="0"/>
              <a:t> de </a:t>
            </a:r>
            <a:r>
              <a:rPr lang="ro-RO" sz="1200" dirty="0"/>
              <a:t>cifre</a:t>
            </a:r>
            <a:r>
              <a:rPr lang="en-US" sz="1200" dirty="0"/>
              <a:t> din </a:t>
            </a:r>
            <a:r>
              <a:rPr lang="ro-RO" sz="1200" dirty="0"/>
              <a:t>totalul</a:t>
            </a:r>
            <a:r>
              <a:rPr lang="en-US" sz="1200" dirty="0"/>
              <a:t> de </a:t>
            </a:r>
            <a:r>
              <a:rPr lang="ro-RO" sz="1200" dirty="0"/>
              <a:t>caractere care poate fi văzut în imagine lângă texte.</a:t>
            </a:r>
          </a:p>
          <a:p>
            <a:pPr marL="0" indent="0" algn="just">
              <a:lnSpc>
                <a:spcPct val="150000"/>
              </a:lnSpc>
              <a:buNone/>
            </a:pPr>
            <a:endParaRPr lang="ro-RO" sz="1200" dirty="0"/>
          </a:p>
          <a:p>
            <a:pPr marL="0" indent="0" algn="just">
              <a:lnSpc>
                <a:spcPct val="150000"/>
              </a:lnSpc>
              <a:buNone/>
            </a:pPr>
            <a:r>
              <a:rPr lang="ro-RO" sz="1200" dirty="0"/>
              <a:t>Apoi perechile de produse sunt afișate utilizatorului spre corectare dacă apar erori.</a:t>
            </a:r>
          </a:p>
          <a:p>
            <a:pPr marL="0" indent="0" algn="just">
              <a:lnSpc>
                <a:spcPct val="150000"/>
              </a:lnSpc>
              <a:buNone/>
            </a:pPr>
            <a:endParaRPr lang="ro-RO" sz="1200" dirty="0"/>
          </a:p>
          <a:p>
            <a:pPr marL="0" indent="0" algn="just">
              <a:lnSpc>
                <a:spcPct val="150000"/>
              </a:lnSpc>
              <a:buNone/>
            </a:pPr>
            <a:r>
              <a:rPr lang="ro-RO" sz="1200" dirty="0"/>
              <a:t>După corectare și adăugarea unui titlu, factura este trimisă spre postare în baza de date prin serverul aplicației care trimite ca răspuns un </a:t>
            </a:r>
            <a:r>
              <a:rPr lang="ro-RO" sz="1200" dirty="0" err="1"/>
              <a:t>id</a:t>
            </a:r>
            <a:r>
              <a:rPr lang="ro-RO" sz="1200" dirty="0"/>
              <a:t> al facturii pe care </a:t>
            </a:r>
            <a:r>
              <a:rPr lang="ro-RO" sz="1200" dirty="0" err="1"/>
              <a:t>inițitorul</a:t>
            </a:r>
            <a:r>
              <a:rPr lang="ro-RO" sz="1200" dirty="0"/>
              <a:t> îl va folosi pentru a adăuga persoane la plată.</a:t>
            </a:r>
            <a:endParaRPr lang="en-US" sz="1200" dirty="0"/>
          </a:p>
          <a:p>
            <a:pPr algn="just">
              <a:lnSpc>
                <a:spcPct val="150000"/>
              </a:lnSpc>
              <a:buFont typeface="Wingdings" pitchFamily="2" charset="2"/>
              <a:buChar char="§"/>
            </a:pPr>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9</a:t>
            </a:fld>
            <a:endParaRPr lang="ro-RO"/>
          </a:p>
        </p:txBody>
      </p:sp>
    </p:spTree>
    <p:extLst>
      <p:ext uri="{BB962C8B-B14F-4D97-AF65-F5344CB8AC3E}">
        <p14:creationId xmlns:p14="http://schemas.microsoft.com/office/powerpoint/2010/main" val="418023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Acum, cei aflați de la masă se pot alătura la plată. Din pagina Home, după apăsarea butonului </a:t>
            </a:r>
            <a:r>
              <a:rPr lang="en-US" dirty="0"/>
              <a:t>“Join Bill”, ace</a:t>
            </a:r>
            <a:r>
              <a:rPr lang="ro-RO" dirty="0"/>
              <a:t>știa sunt trimiși la o pagină unde pot introduce </a:t>
            </a:r>
            <a:r>
              <a:rPr lang="ro-RO" dirty="0" err="1"/>
              <a:t>id-ul</a:t>
            </a:r>
            <a:r>
              <a:rPr lang="ro-RO" dirty="0"/>
              <a:t> facturii la care vor să se alăture. </a:t>
            </a:r>
            <a:r>
              <a:rPr lang="ro-RO" dirty="0" err="1"/>
              <a:t>Id-ul</a:t>
            </a:r>
            <a:r>
              <a:rPr lang="ro-RO" dirty="0"/>
              <a:t> este trimis la server și verificat, la </a:t>
            </a:r>
            <a:r>
              <a:rPr lang="ro-RO" dirty="0" err="1"/>
              <a:t>confimarea</a:t>
            </a:r>
            <a:r>
              <a:rPr lang="ro-RO" dirty="0"/>
              <a:t> lui, sunt trimise datele facturii ca răspuns care sunt afișate spre selectarea produselor.</a:t>
            </a:r>
          </a:p>
        </p:txBody>
      </p:sp>
      <p:sp>
        <p:nvSpPr>
          <p:cNvPr id="4" name="Slide Number Placeholder 3"/>
          <p:cNvSpPr>
            <a:spLocks noGrp="1"/>
          </p:cNvSpPr>
          <p:nvPr>
            <p:ph type="sldNum" sz="quarter" idx="5"/>
          </p:nvPr>
        </p:nvSpPr>
        <p:spPr/>
        <p:txBody>
          <a:bodyPr/>
          <a:lstStyle/>
          <a:p>
            <a:fld id="{2D8B77B1-706E-6944-BD13-9A49B05C937A}" type="slidenum">
              <a:rPr lang="ro-RO" smtClean="0"/>
              <a:t>10</a:t>
            </a:fld>
            <a:endParaRPr lang="ro-RO"/>
          </a:p>
        </p:txBody>
      </p:sp>
    </p:spTree>
    <p:extLst>
      <p:ext uri="{BB962C8B-B14F-4D97-AF65-F5344CB8AC3E}">
        <p14:creationId xmlns:p14="http://schemas.microsoft.com/office/powerpoint/2010/main" val="529126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5"/>
          </p:nvPr>
        </p:nvSpPr>
        <p:spPr/>
        <p:txBody>
          <a:bodyPr/>
          <a:lstStyle/>
          <a:p>
            <a:fld id="{2D8B77B1-706E-6944-BD13-9A49B05C937A}" type="slidenum">
              <a:rPr lang="ro-RO" smtClean="0"/>
              <a:t>11</a:t>
            </a:fld>
            <a:endParaRPr lang="ro-RO"/>
          </a:p>
        </p:txBody>
      </p:sp>
    </p:spTree>
    <p:extLst>
      <p:ext uri="{BB962C8B-B14F-4D97-AF65-F5344CB8AC3E}">
        <p14:creationId xmlns:p14="http://schemas.microsoft.com/office/powerpoint/2010/main" val="605964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E4FEB6-2B40-8D4B-9B6D-28337E1DF4F7}"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303840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0C63C8-FCF5-E048-B40B-D8EEF665BBA9}"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353926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B18404-C458-B949-BCFA-B0605A0E8E2D}"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8932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58E22E-5943-014D-9A59-4952A79C12EB}"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201950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12E84D-1C08-A64A-B328-842CB76402D1}"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3901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DE6352-7427-034F-9388-72C8D61ABE56}"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473154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4B760-95AD-6141-AAC3-3D4C2649B518}"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173157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AA20FA-9E61-4049-9591-80B01D9A0EB6}"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25300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13C84D-B0A0-764A-A08F-09316CB2AE3B}"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406843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7D91F7-5493-9441-894A-3E0BBBEFA335}" type="datetime1">
              <a:rPr lang="en-US" smtClean="0"/>
              <a:t>7/1/2019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2808702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CE5CB5-1BF3-4542-967A-1A428BFBD6FD}" type="datetime1">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49635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415CBC-2C90-E040-9253-64B232D57136}" type="datetime1">
              <a:rPr lang="en-US" smtClean="0"/>
              <a:t>7/1/2019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87765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0349B8-CA8B-3341-9E0B-301B48AA7FBF}" type="datetime1">
              <a:rPr lang="en-US" smtClean="0"/>
              <a:t>7/1/2019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69223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FCDA2A-0F3B-D44E-85D6-24B851F47370}" type="datetime1">
              <a:rPr lang="en-US" smtClean="0"/>
              <a:t>7/1/2019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975414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5DA73D-E058-934F-A605-E33E28F7282F}" type="datetime1">
              <a:rPr lang="en-US" smtClean="0"/>
              <a:t>7/1/2019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Tree>
    <p:extLst>
      <p:ext uri="{BB962C8B-B14F-4D97-AF65-F5344CB8AC3E}">
        <p14:creationId xmlns:p14="http://schemas.microsoft.com/office/powerpoint/2010/main" val="158154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BCF458-AFE6-754E-9B16-FD8D831A10CC}" type="slidenum">
              <a:rPr lang="en-US" smtClean="0"/>
              <a:t>‹#›</a:t>
            </a:fld>
            <a:endParaRPr lang="en-US"/>
          </a:p>
        </p:txBody>
      </p:sp>
      <p:sp>
        <p:nvSpPr>
          <p:cNvPr id="5" name="Date Placeholder 4"/>
          <p:cNvSpPr>
            <a:spLocks noGrp="1"/>
          </p:cNvSpPr>
          <p:nvPr>
            <p:ph type="dt" sz="half" idx="10"/>
          </p:nvPr>
        </p:nvSpPr>
        <p:spPr/>
        <p:txBody>
          <a:bodyPr/>
          <a:lstStyle/>
          <a:p>
            <a:fld id="{8D0F524F-1A8B-C34B-AFE0-1AACCBD85A9C}" type="datetime1">
              <a:rPr lang="en-US" smtClean="0"/>
              <a:t>7/1/2019</a:t>
            </a:fld>
            <a:endParaRPr lang="en-US"/>
          </a:p>
        </p:txBody>
      </p:sp>
    </p:spTree>
    <p:extLst>
      <p:ext uri="{BB962C8B-B14F-4D97-AF65-F5344CB8AC3E}">
        <p14:creationId xmlns:p14="http://schemas.microsoft.com/office/powerpoint/2010/main" val="273366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E1376A-3438-FE46-8B01-0E146751DE18}" type="datetime1">
              <a:rPr lang="en-US" smtClean="0"/>
              <a:t>7/1/2019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ABCF458-AFE6-754E-9B16-FD8D831A10CC}" type="slidenum">
              <a:rPr lang="en-US" smtClean="0"/>
              <a:t>‹#›</a:t>
            </a:fld>
            <a:endParaRPr lang="en-US"/>
          </a:p>
        </p:txBody>
      </p:sp>
    </p:spTree>
    <p:extLst>
      <p:ext uri="{BB962C8B-B14F-4D97-AF65-F5344CB8AC3E}">
        <p14:creationId xmlns:p14="http://schemas.microsoft.com/office/powerpoint/2010/main" val="352089617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5557-08FF-2246-B0D0-F4548A1376A1}"/>
              </a:ext>
            </a:extLst>
          </p:cNvPr>
          <p:cNvSpPr>
            <a:spLocks noGrp="1"/>
          </p:cNvSpPr>
          <p:nvPr>
            <p:ph type="ctrTitle"/>
          </p:nvPr>
        </p:nvSpPr>
        <p:spPr/>
        <p:txBody>
          <a:bodyPr/>
          <a:lstStyle/>
          <a:p>
            <a:r>
              <a:rPr lang="en-US" dirty="0"/>
              <a:t>Mobile Bill Splitter</a:t>
            </a:r>
          </a:p>
        </p:txBody>
      </p:sp>
      <p:sp>
        <p:nvSpPr>
          <p:cNvPr id="3" name="Subtitle 2">
            <a:extLst>
              <a:ext uri="{FF2B5EF4-FFF2-40B4-BE49-F238E27FC236}">
                <a16:creationId xmlns:a16="http://schemas.microsoft.com/office/drawing/2014/main" id="{77D8B0B5-A8A5-4440-8DEC-7F86F0FD315A}"/>
              </a:ext>
            </a:extLst>
          </p:cNvPr>
          <p:cNvSpPr>
            <a:spLocks noGrp="1"/>
          </p:cNvSpPr>
          <p:nvPr>
            <p:ph type="subTitle" idx="1"/>
          </p:nvPr>
        </p:nvSpPr>
        <p:spPr/>
        <p:txBody>
          <a:bodyPr>
            <a:normAutofit/>
          </a:bodyPr>
          <a:lstStyle/>
          <a:p>
            <a:r>
              <a:rPr lang="ro-RO" dirty="0"/>
              <a:t>Propus de Coșulianu Cristi-Mihail</a:t>
            </a:r>
          </a:p>
        </p:txBody>
      </p:sp>
      <p:sp>
        <p:nvSpPr>
          <p:cNvPr id="5" name="TextBox 4">
            <a:extLst>
              <a:ext uri="{FF2B5EF4-FFF2-40B4-BE49-F238E27FC236}">
                <a16:creationId xmlns:a16="http://schemas.microsoft.com/office/drawing/2014/main" id="{800AF7F0-A325-E348-A655-71F3E032A9DF}"/>
              </a:ext>
            </a:extLst>
          </p:cNvPr>
          <p:cNvSpPr txBox="1"/>
          <p:nvPr/>
        </p:nvSpPr>
        <p:spPr>
          <a:xfrm>
            <a:off x="82296" y="6424699"/>
            <a:ext cx="4158190" cy="369332"/>
          </a:xfrm>
          <a:prstGeom prst="rect">
            <a:avLst/>
          </a:prstGeom>
          <a:noFill/>
        </p:spPr>
        <p:txBody>
          <a:bodyPr wrap="none" rtlCol="0">
            <a:spAutoFit/>
          </a:bodyPr>
          <a:lstStyle/>
          <a:p>
            <a:r>
              <a:rPr lang="ro-RO" dirty="0">
                <a:solidFill>
                  <a:schemeClr val="tx1">
                    <a:lumMod val="50000"/>
                    <a:lumOff val="50000"/>
                  </a:schemeClr>
                </a:solidFill>
              </a:rPr>
              <a:t>Coordonator Lect. Dr. Răzvan </a:t>
            </a:r>
            <a:r>
              <a:rPr lang="ro-RO" dirty="0" err="1">
                <a:solidFill>
                  <a:schemeClr val="tx1">
                    <a:lumMod val="50000"/>
                    <a:lumOff val="50000"/>
                  </a:schemeClr>
                </a:solidFill>
              </a:rPr>
              <a:t>Benchea</a:t>
            </a:r>
            <a:endParaRPr lang="ro-RO" dirty="0">
              <a:solidFill>
                <a:schemeClr val="tx1">
                  <a:lumMod val="50000"/>
                  <a:lumOff val="50000"/>
                </a:schemeClr>
              </a:solidFill>
            </a:endParaRPr>
          </a:p>
        </p:txBody>
      </p:sp>
    </p:spTree>
    <p:extLst>
      <p:ext uri="{BB962C8B-B14F-4D97-AF65-F5344CB8AC3E}">
        <p14:creationId xmlns:p14="http://schemas.microsoft.com/office/powerpoint/2010/main" val="2176029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a:xfrm>
            <a:off x="677333" y="609600"/>
            <a:ext cx="9790641" cy="1320800"/>
          </a:xfrm>
        </p:spPr>
        <p:txBody>
          <a:bodyPr/>
          <a:lstStyle/>
          <a:p>
            <a:r>
              <a:rPr lang="ro-RO" dirty="0"/>
              <a:t>Soluția propusă </a:t>
            </a:r>
            <a:r>
              <a:rPr lang="ro-RO" sz="2400" dirty="0"/>
              <a:t>- Implicarea persoanelor</a:t>
            </a:r>
            <a:endParaRPr lang="ro-RO"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10</a:t>
            </a:fld>
            <a:endParaRPr lang="en-US"/>
          </a:p>
        </p:txBody>
      </p:sp>
      <p:pic>
        <p:nvPicPr>
          <p:cNvPr id="10" name="Picture 9">
            <a:extLst>
              <a:ext uri="{FF2B5EF4-FFF2-40B4-BE49-F238E27FC236}">
                <a16:creationId xmlns:a16="http://schemas.microsoft.com/office/drawing/2014/main" id="{1FE36950-1A22-4EE0-A839-925EC27BA263}"/>
              </a:ext>
            </a:extLst>
          </p:cNvPr>
          <p:cNvPicPr>
            <a:picLocks noChangeAspect="1"/>
          </p:cNvPicPr>
          <p:nvPr/>
        </p:nvPicPr>
        <p:blipFill>
          <a:blip r:embed="rId3"/>
          <a:stretch>
            <a:fillRect/>
          </a:stretch>
        </p:blipFill>
        <p:spPr>
          <a:xfrm>
            <a:off x="1139912" y="1521911"/>
            <a:ext cx="1687116" cy="3290319"/>
          </a:xfrm>
          <a:prstGeom prst="rect">
            <a:avLst/>
          </a:prstGeom>
        </p:spPr>
      </p:pic>
      <p:pic>
        <p:nvPicPr>
          <p:cNvPr id="12" name="Picture 11">
            <a:extLst>
              <a:ext uri="{FF2B5EF4-FFF2-40B4-BE49-F238E27FC236}">
                <a16:creationId xmlns:a16="http://schemas.microsoft.com/office/drawing/2014/main" id="{4FF7605B-9854-447D-BCA1-1F2B73EEF2E3}"/>
              </a:ext>
            </a:extLst>
          </p:cNvPr>
          <p:cNvPicPr>
            <a:picLocks noChangeAspect="1"/>
          </p:cNvPicPr>
          <p:nvPr/>
        </p:nvPicPr>
        <p:blipFill>
          <a:blip r:embed="rId4"/>
          <a:stretch>
            <a:fillRect/>
          </a:stretch>
        </p:blipFill>
        <p:spPr>
          <a:xfrm>
            <a:off x="2956142" y="1521911"/>
            <a:ext cx="1687117" cy="3290319"/>
          </a:xfrm>
          <a:prstGeom prst="rect">
            <a:avLst/>
          </a:prstGeom>
        </p:spPr>
      </p:pic>
      <p:pic>
        <p:nvPicPr>
          <p:cNvPr id="14" name="Picture 13">
            <a:extLst>
              <a:ext uri="{FF2B5EF4-FFF2-40B4-BE49-F238E27FC236}">
                <a16:creationId xmlns:a16="http://schemas.microsoft.com/office/drawing/2014/main" id="{6FD6A21D-5BD7-456B-BE33-D8EC98D23636}"/>
              </a:ext>
            </a:extLst>
          </p:cNvPr>
          <p:cNvPicPr>
            <a:picLocks noChangeAspect="1"/>
          </p:cNvPicPr>
          <p:nvPr/>
        </p:nvPicPr>
        <p:blipFill>
          <a:blip r:embed="rId5"/>
          <a:stretch>
            <a:fillRect/>
          </a:stretch>
        </p:blipFill>
        <p:spPr>
          <a:xfrm>
            <a:off x="6047632" y="1521911"/>
            <a:ext cx="1687116" cy="3290319"/>
          </a:xfrm>
          <a:prstGeom prst="rect">
            <a:avLst/>
          </a:prstGeom>
        </p:spPr>
      </p:pic>
      <p:sp>
        <p:nvSpPr>
          <p:cNvPr id="22" name="Rectangle: Rounded Corners 21">
            <a:extLst>
              <a:ext uri="{FF2B5EF4-FFF2-40B4-BE49-F238E27FC236}">
                <a16:creationId xmlns:a16="http://schemas.microsoft.com/office/drawing/2014/main" id="{D8315256-D1C6-4F2C-87F1-52D768B07C5E}"/>
              </a:ext>
            </a:extLst>
          </p:cNvPr>
          <p:cNvSpPr/>
          <p:nvPr/>
        </p:nvSpPr>
        <p:spPr>
          <a:xfrm>
            <a:off x="4371334" y="5784029"/>
            <a:ext cx="1954071" cy="8319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dirty="0"/>
              <a:t>MBS Server</a:t>
            </a:r>
          </a:p>
        </p:txBody>
      </p:sp>
      <p:cxnSp>
        <p:nvCxnSpPr>
          <p:cNvPr id="25" name="Connector: Curved 24">
            <a:extLst>
              <a:ext uri="{FF2B5EF4-FFF2-40B4-BE49-F238E27FC236}">
                <a16:creationId xmlns:a16="http://schemas.microsoft.com/office/drawing/2014/main" id="{7AE411A3-87F8-445B-8D3E-4D07AF40FB84}"/>
              </a:ext>
            </a:extLst>
          </p:cNvPr>
          <p:cNvCxnSpPr>
            <a:stCxn id="12" idx="2"/>
            <a:endCxn id="22" idx="1"/>
          </p:cNvCxnSpPr>
          <p:nvPr/>
        </p:nvCxnSpPr>
        <p:spPr>
          <a:xfrm rot="16200000" flipH="1">
            <a:off x="3391637" y="5220294"/>
            <a:ext cx="1387761" cy="571633"/>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2EB9BA95-4225-4510-A091-3AF4E395ADE1}"/>
              </a:ext>
            </a:extLst>
          </p:cNvPr>
          <p:cNvCxnSpPr>
            <a:stCxn id="22" idx="3"/>
            <a:endCxn id="14" idx="2"/>
          </p:cNvCxnSpPr>
          <p:nvPr/>
        </p:nvCxnSpPr>
        <p:spPr>
          <a:xfrm flipV="1">
            <a:off x="6325405" y="4812230"/>
            <a:ext cx="565785" cy="1387761"/>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1" name="Rectangle: Rounded Corners 20">
            <a:extLst>
              <a:ext uri="{FF2B5EF4-FFF2-40B4-BE49-F238E27FC236}">
                <a16:creationId xmlns:a16="http://schemas.microsoft.com/office/drawing/2014/main" id="{F57D941D-8059-44F4-809D-9D251D835932}"/>
              </a:ext>
            </a:extLst>
          </p:cNvPr>
          <p:cNvSpPr/>
          <p:nvPr/>
        </p:nvSpPr>
        <p:spPr>
          <a:xfrm>
            <a:off x="3138063" y="5087214"/>
            <a:ext cx="1227990" cy="4308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Confirmare </a:t>
            </a:r>
            <a:r>
              <a:rPr lang="ro-RO" sz="1050" dirty="0" err="1"/>
              <a:t>id</a:t>
            </a:r>
            <a:r>
              <a:rPr lang="ro-RO" sz="1050" dirty="0"/>
              <a:t> factura</a:t>
            </a:r>
          </a:p>
        </p:txBody>
      </p:sp>
      <p:sp>
        <p:nvSpPr>
          <p:cNvPr id="23" name="Rectangle: Rounded Corners 22">
            <a:extLst>
              <a:ext uri="{FF2B5EF4-FFF2-40B4-BE49-F238E27FC236}">
                <a16:creationId xmlns:a16="http://schemas.microsoft.com/office/drawing/2014/main" id="{B81EA7C2-B51E-450B-9DF3-DF8629E07A2B}"/>
              </a:ext>
            </a:extLst>
          </p:cNvPr>
          <p:cNvSpPr/>
          <p:nvPr/>
        </p:nvSpPr>
        <p:spPr>
          <a:xfrm>
            <a:off x="6325405" y="5152626"/>
            <a:ext cx="959474" cy="417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Afișarea facturii</a:t>
            </a:r>
          </a:p>
        </p:txBody>
      </p:sp>
    </p:spTree>
    <p:extLst>
      <p:ext uri="{BB962C8B-B14F-4D97-AF65-F5344CB8AC3E}">
        <p14:creationId xmlns:p14="http://schemas.microsoft.com/office/powerpoint/2010/main" val="27703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20DE-D730-3F45-90C4-FC3CD76C2E44}"/>
              </a:ext>
            </a:extLst>
          </p:cNvPr>
          <p:cNvSpPr>
            <a:spLocks noGrp="1"/>
          </p:cNvSpPr>
          <p:nvPr>
            <p:ph type="title"/>
          </p:nvPr>
        </p:nvSpPr>
        <p:spPr/>
        <p:txBody>
          <a:bodyPr>
            <a:normAutofit/>
          </a:bodyPr>
          <a:lstStyle/>
          <a:p>
            <a:r>
              <a:rPr lang="ro-RO" sz="3000" dirty="0"/>
              <a:t> </a:t>
            </a:r>
            <a:r>
              <a:rPr lang="ro-RO" sz="3200" dirty="0"/>
              <a:t>Soluția propusă </a:t>
            </a:r>
            <a:r>
              <a:rPr lang="ro-RO" sz="2400" dirty="0"/>
              <a:t>- Realizarea plăților</a:t>
            </a:r>
            <a:endParaRPr lang="ro-RO" sz="3000" dirty="0"/>
          </a:p>
        </p:txBody>
      </p:sp>
      <p:sp>
        <p:nvSpPr>
          <p:cNvPr id="3" name="Content Placeholder 2">
            <a:extLst>
              <a:ext uri="{FF2B5EF4-FFF2-40B4-BE49-F238E27FC236}">
                <a16:creationId xmlns:a16="http://schemas.microsoft.com/office/drawing/2014/main" id="{333A3F6E-86E5-964A-AC5A-6718444AAEF3}"/>
              </a:ext>
            </a:extLst>
          </p:cNvPr>
          <p:cNvSpPr>
            <a:spLocks noGrp="1"/>
          </p:cNvSpPr>
          <p:nvPr>
            <p:ph idx="1"/>
          </p:nvPr>
        </p:nvSpPr>
        <p:spPr/>
        <p:txBody>
          <a:bodyPr/>
          <a:lstStyle/>
          <a:p>
            <a:pPr marL="0" indent="0">
              <a:lnSpc>
                <a:spcPct val="150000"/>
              </a:lnSpc>
              <a:buNone/>
            </a:pPr>
            <a:r>
              <a:rPr lang="ro-RO" dirty="0"/>
              <a:t>	Pentru metoda de plată am ales Google </a:t>
            </a:r>
            <a:r>
              <a:rPr lang="ro-RO" dirty="0" err="1"/>
              <a:t>Pay</a:t>
            </a:r>
            <a:r>
              <a:rPr lang="ro-RO" dirty="0"/>
              <a:t> fiind cea mai potrivită metodă pentru aplicațiile Android. Ea este folosită sub două forme:</a:t>
            </a:r>
          </a:p>
          <a:p>
            <a:pPr>
              <a:lnSpc>
                <a:spcPct val="150000"/>
              </a:lnSpc>
            </a:pPr>
            <a:r>
              <a:rPr lang="ro-RO" dirty="0"/>
              <a:t>Transferul către inițiator.</a:t>
            </a:r>
          </a:p>
          <a:p>
            <a:pPr>
              <a:lnSpc>
                <a:spcPct val="150000"/>
              </a:lnSpc>
            </a:pPr>
            <a:r>
              <a:rPr lang="ro-RO" dirty="0"/>
              <a:t>Plata la POS. </a:t>
            </a:r>
          </a:p>
        </p:txBody>
      </p:sp>
      <p:sp>
        <p:nvSpPr>
          <p:cNvPr id="4" name="Slide Number Placeholder 3">
            <a:extLst>
              <a:ext uri="{FF2B5EF4-FFF2-40B4-BE49-F238E27FC236}">
                <a16:creationId xmlns:a16="http://schemas.microsoft.com/office/drawing/2014/main" id="{C2F45956-2024-9348-8B91-A64A0DC5D265}"/>
              </a:ext>
            </a:extLst>
          </p:cNvPr>
          <p:cNvSpPr>
            <a:spLocks noGrp="1"/>
          </p:cNvSpPr>
          <p:nvPr>
            <p:ph type="sldNum" sz="quarter" idx="12"/>
          </p:nvPr>
        </p:nvSpPr>
        <p:spPr/>
        <p:txBody>
          <a:bodyPr/>
          <a:lstStyle/>
          <a:p>
            <a:fld id="{BABCF458-AFE6-754E-9B16-FD8D831A10CC}" type="slidenum">
              <a:rPr lang="en-US" smtClean="0"/>
              <a:t>11</a:t>
            </a:fld>
            <a:endParaRPr lang="en-US"/>
          </a:p>
        </p:txBody>
      </p:sp>
    </p:spTree>
    <p:extLst>
      <p:ext uri="{BB962C8B-B14F-4D97-AF65-F5344CB8AC3E}">
        <p14:creationId xmlns:p14="http://schemas.microsoft.com/office/powerpoint/2010/main" val="262463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3159-A9E3-E34A-B6F3-48C0C3E7025B}"/>
              </a:ext>
            </a:extLst>
          </p:cNvPr>
          <p:cNvSpPr>
            <a:spLocks noGrp="1"/>
          </p:cNvSpPr>
          <p:nvPr>
            <p:ph type="title"/>
          </p:nvPr>
        </p:nvSpPr>
        <p:spPr/>
        <p:txBody>
          <a:bodyPr>
            <a:normAutofit/>
          </a:bodyPr>
          <a:lstStyle/>
          <a:p>
            <a:r>
              <a:rPr lang="ro-RO" sz="3000" dirty="0"/>
              <a:t>Realizarea plăților </a:t>
            </a:r>
            <a:r>
              <a:rPr lang="ro-RO" sz="2400" dirty="0"/>
              <a:t>–</a:t>
            </a:r>
            <a:r>
              <a:rPr lang="ro-RO" sz="3000" dirty="0"/>
              <a:t> </a:t>
            </a:r>
            <a:r>
              <a:rPr lang="ro-RO" sz="2400" dirty="0"/>
              <a:t>transfer către inițiator</a:t>
            </a:r>
            <a:endParaRPr lang="ro-RO" sz="3000" dirty="0"/>
          </a:p>
        </p:txBody>
      </p:sp>
      <p:sp>
        <p:nvSpPr>
          <p:cNvPr id="3" name="Content Placeholder 2">
            <a:extLst>
              <a:ext uri="{FF2B5EF4-FFF2-40B4-BE49-F238E27FC236}">
                <a16:creationId xmlns:a16="http://schemas.microsoft.com/office/drawing/2014/main" id="{34217808-C229-E443-937C-8B0F53A33282}"/>
              </a:ext>
            </a:extLst>
          </p:cNvPr>
          <p:cNvSpPr>
            <a:spLocks noGrp="1"/>
          </p:cNvSpPr>
          <p:nvPr>
            <p:ph idx="1"/>
          </p:nvPr>
        </p:nvSpPr>
        <p:spPr>
          <a:xfrm>
            <a:off x="4927948" y="2669129"/>
            <a:ext cx="4640257" cy="1807084"/>
          </a:xfrm>
        </p:spPr>
        <p:txBody>
          <a:bodyPr/>
          <a:lstStyle/>
          <a:p>
            <a:pPr marL="0" indent="0" algn="just">
              <a:lnSpc>
                <a:spcPct val="150000"/>
              </a:lnSpc>
              <a:buNone/>
            </a:pPr>
            <a:r>
              <a:rPr lang="ro-RO" dirty="0"/>
              <a:t>	Utilizatorii care s-au alăturat, folosind butonul </a:t>
            </a:r>
            <a:r>
              <a:rPr lang="ro-RO" dirty="0" err="1"/>
              <a:t>GPay</a:t>
            </a:r>
            <a:r>
              <a:rPr lang="ro-RO" dirty="0"/>
              <a:t>, după selectarea produselor, vor putea realiza un transfer cu suma totală către contul inițiatorului. </a:t>
            </a:r>
          </a:p>
        </p:txBody>
      </p:sp>
      <p:sp>
        <p:nvSpPr>
          <p:cNvPr id="4" name="Slide Number Placeholder 3">
            <a:extLst>
              <a:ext uri="{FF2B5EF4-FFF2-40B4-BE49-F238E27FC236}">
                <a16:creationId xmlns:a16="http://schemas.microsoft.com/office/drawing/2014/main" id="{3A345FC1-C4CB-1844-ACFF-3D10EF8280E1}"/>
              </a:ext>
            </a:extLst>
          </p:cNvPr>
          <p:cNvSpPr>
            <a:spLocks noGrp="1"/>
          </p:cNvSpPr>
          <p:nvPr>
            <p:ph type="sldNum" sz="quarter" idx="12"/>
          </p:nvPr>
        </p:nvSpPr>
        <p:spPr/>
        <p:txBody>
          <a:bodyPr/>
          <a:lstStyle/>
          <a:p>
            <a:fld id="{BABCF458-AFE6-754E-9B16-FD8D831A10CC}" type="slidenum">
              <a:rPr lang="en-US" smtClean="0"/>
              <a:t>12</a:t>
            </a:fld>
            <a:endParaRPr lang="en-US"/>
          </a:p>
        </p:txBody>
      </p:sp>
      <p:pic>
        <p:nvPicPr>
          <p:cNvPr id="8" name="Picture 7">
            <a:extLst>
              <a:ext uri="{FF2B5EF4-FFF2-40B4-BE49-F238E27FC236}">
                <a16:creationId xmlns:a16="http://schemas.microsoft.com/office/drawing/2014/main" id="{945220DA-C324-4539-B590-3D6523151C16}"/>
              </a:ext>
            </a:extLst>
          </p:cNvPr>
          <p:cNvPicPr>
            <a:picLocks noChangeAspect="1"/>
          </p:cNvPicPr>
          <p:nvPr/>
        </p:nvPicPr>
        <p:blipFill>
          <a:blip r:embed="rId3"/>
          <a:stretch>
            <a:fillRect/>
          </a:stretch>
        </p:blipFill>
        <p:spPr>
          <a:xfrm>
            <a:off x="926813" y="2377472"/>
            <a:ext cx="3604722" cy="239039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F0D175E-C3BD-42D8-9734-AE98655750C2}"/>
              </a:ext>
            </a:extLst>
          </p:cNvPr>
          <p:cNvPicPr>
            <a:picLocks noChangeAspect="1"/>
          </p:cNvPicPr>
          <p:nvPr/>
        </p:nvPicPr>
        <p:blipFill>
          <a:blip r:embed="rId4"/>
          <a:stretch>
            <a:fillRect/>
          </a:stretch>
        </p:blipFill>
        <p:spPr>
          <a:xfrm>
            <a:off x="1577958" y="1336792"/>
            <a:ext cx="2302432" cy="4419058"/>
          </a:xfrm>
          <a:prstGeom prst="rect">
            <a:avLst/>
          </a:prstGeom>
        </p:spPr>
      </p:pic>
      <p:sp>
        <p:nvSpPr>
          <p:cNvPr id="9" name="Rectangle 8">
            <a:extLst>
              <a:ext uri="{FF2B5EF4-FFF2-40B4-BE49-F238E27FC236}">
                <a16:creationId xmlns:a16="http://schemas.microsoft.com/office/drawing/2014/main" id="{D5BB6163-ECA4-4183-8FB4-F81B307C462F}"/>
              </a:ext>
            </a:extLst>
          </p:cNvPr>
          <p:cNvSpPr/>
          <p:nvPr/>
        </p:nvSpPr>
        <p:spPr>
          <a:xfrm>
            <a:off x="3026004" y="4970180"/>
            <a:ext cx="612742" cy="412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166104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107F-7091-804C-B7E8-885C61117A32}"/>
              </a:ext>
            </a:extLst>
          </p:cNvPr>
          <p:cNvSpPr>
            <a:spLocks noGrp="1"/>
          </p:cNvSpPr>
          <p:nvPr>
            <p:ph type="title"/>
          </p:nvPr>
        </p:nvSpPr>
        <p:spPr/>
        <p:txBody>
          <a:bodyPr/>
          <a:lstStyle/>
          <a:p>
            <a:r>
              <a:rPr lang="ro-RO" sz="3000" dirty="0"/>
              <a:t>Realizarea plăților </a:t>
            </a:r>
            <a:r>
              <a:rPr lang="ro-RO" sz="2400" dirty="0"/>
              <a:t>– plata la POS</a:t>
            </a:r>
          </a:p>
        </p:txBody>
      </p:sp>
      <p:sp>
        <p:nvSpPr>
          <p:cNvPr id="3" name="Content Placeholder 2">
            <a:extLst>
              <a:ext uri="{FF2B5EF4-FFF2-40B4-BE49-F238E27FC236}">
                <a16:creationId xmlns:a16="http://schemas.microsoft.com/office/drawing/2014/main" id="{26D1A9CF-44F5-1E48-B6DF-158CBBEE8D84}"/>
              </a:ext>
            </a:extLst>
          </p:cNvPr>
          <p:cNvSpPr>
            <a:spLocks noGrp="1"/>
          </p:cNvSpPr>
          <p:nvPr>
            <p:ph idx="1"/>
          </p:nvPr>
        </p:nvSpPr>
        <p:spPr>
          <a:xfrm>
            <a:off x="4845603" y="2704359"/>
            <a:ext cx="4760309" cy="1722050"/>
          </a:xfrm>
        </p:spPr>
        <p:txBody>
          <a:bodyPr>
            <a:normAutofit lnSpcReduction="10000"/>
          </a:bodyPr>
          <a:lstStyle/>
          <a:p>
            <a:pPr marL="0" indent="0" algn="just">
              <a:lnSpc>
                <a:spcPct val="150000"/>
              </a:lnSpc>
              <a:buNone/>
            </a:pPr>
            <a:r>
              <a:rPr lang="ro-RO" dirty="0"/>
              <a:t>	Inițiatorul ajuns la pasul final, după confirmarea plăților de la cei de la masă către el, apăsând butonul </a:t>
            </a:r>
            <a:r>
              <a:rPr lang="ro-RO" dirty="0" err="1"/>
              <a:t>GPay</a:t>
            </a:r>
            <a:r>
              <a:rPr lang="ro-RO" dirty="0"/>
              <a:t>, va putea realiza plata la POS către restaurant.</a:t>
            </a:r>
          </a:p>
          <a:p>
            <a:endParaRPr lang="ro-RO" dirty="0"/>
          </a:p>
        </p:txBody>
      </p:sp>
      <p:sp>
        <p:nvSpPr>
          <p:cNvPr id="4" name="Slide Number Placeholder 3">
            <a:extLst>
              <a:ext uri="{FF2B5EF4-FFF2-40B4-BE49-F238E27FC236}">
                <a16:creationId xmlns:a16="http://schemas.microsoft.com/office/drawing/2014/main" id="{497A04AF-5565-8843-992B-35C7F5548C2E}"/>
              </a:ext>
            </a:extLst>
          </p:cNvPr>
          <p:cNvSpPr>
            <a:spLocks noGrp="1"/>
          </p:cNvSpPr>
          <p:nvPr>
            <p:ph type="sldNum" sz="quarter" idx="12"/>
          </p:nvPr>
        </p:nvSpPr>
        <p:spPr/>
        <p:txBody>
          <a:bodyPr/>
          <a:lstStyle/>
          <a:p>
            <a:fld id="{BABCF458-AFE6-754E-9B16-FD8D831A10CC}" type="slidenum">
              <a:rPr lang="en-US" smtClean="0"/>
              <a:t>13</a:t>
            </a:fld>
            <a:endParaRPr lang="en-US"/>
          </a:p>
        </p:txBody>
      </p:sp>
      <p:pic>
        <p:nvPicPr>
          <p:cNvPr id="5" name="Picture 4">
            <a:extLst>
              <a:ext uri="{FF2B5EF4-FFF2-40B4-BE49-F238E27FC236}">
                <a16:creationId xmlns:a16="http://schemas.microsoft.com/office/drawing/2014/main" id="{F089FA23-3FAF-4FC8-A94B-1CDCC9D022BB}"/>
              </a:ext>
            </a:extLst>
          </p:cNvPr>
          <p:cNvPicPr>
            <a:picLocks noChangeAspect="1"/>
          </p:cNvPicPr>
          <p:nvPr/>
        </p:nvPicPr>
        <p:blipFill>
          <a:blip r:embed="rId3"/>
          <a:stretch>
            <a:fillRect/>
          </a:stretch>
        </p:blipFill>
        <p:spPr>
          <a:xfrm>
            <a:off x="898545" y="2160589"/>
            <a:ext cx="3586711" cy="280959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FB57DE8-2143-473C-B94F-D310C16BF295}"/>
              </a:ext>
            </a:extLst>
          </p:cNvPr>
          <p:cNvPicPr>
            <a:picLocks noChangeAspect="1"/>
          </p:cNvPicPr>
          <p:nvPr/>
        </p:nvPicPr>
        <p:blipFill>
          <a:blip r:embed="rId4"/>
          <a:stretch>
            <a:fillRect/>
          </a:stretch>
        </p:blipFill>
        <p:spPr>
          <a:xfrm>
            <a:off x="1553640" y="1380722"/>
            <a:ext cx="2276519" cy="4369324"/>
          </a:xfrm>
          <a:prstGeom prst="rect">
            <a:avLst/>
          </a:prstGeom>
        </p:spPr>
      </p:pic>
      <p:sp>
        <p:nvSpPr>
          <p:cNvPr id="8" name="Rectangle 7">
            <a:extLst>
              <a:ext uri="{FF2B5EF4-FFF2-40B4-BE49-F238E27FC236}">
                <a16:creationId xmlns:a16="http://schemas.microsoft.com/office/drawing/2014/main" id="{A2D0FC0C-2718-4365-AE59-BE9E32631226}"/>
              </a:ext>
            </a:extLst>
          </p:cNvPr>
          <p:cNvSpPr/>
          <p:nvPr/>
        </p:nvSpPr>
        <p:spPr>
          <a:xfrm>
            <a:off x="3026004" y="4970180"/>
            <a:ext cx="612742" cy="412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95111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p:txBody>
          <a:bodyPr/>
          <a:lstStyle/>
          <a:p>
            <a:r>
              <a:rPr lang="ro-RO" dirty="0"/>
              <a:t>Soluția propusă </a:t>
            </a:r>
            <a:r>
              <a:rPr lang="ro-RO" sz="2400" dirty="0"/>
              <a:t>– Managementul plăților</a:t>
            </a:r>
            <a:endParaRPr lang="ro-RO"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14</a:t>
            </a:fld>
            <a:endParaRPr lang="en-US"/>
          </a:p>
        </p:txBody>
      </p:sp>
      <p:sp>
        <p:nvSpPr>
          <p:cNvPr id="9" name="Content Placeholder 2">
            <a:extLst>
              <a:ext uri="{FF2B5EF4-FFF2-40B4-BE49-F238E27FC236}">
                <a16:creationId xmlns:a16="http://schemas.microsoft.com/office/drawing/2014/main" id="{EE688987-2554-4B61-9895-82037E2983F2}"/>
              </a:ext>
            </a:extLst>
          </p:cNvPr>
          <p:cNvSpPr>
            <a:spLocks noGrp="1"/>
          </p:cNvSpPr>
          <p:nvPr>
            <p:ph idx="1"/>
          </p:nvPr>
        </p:nvSpPr>
        <p:spPr>
          <a:xfrm>
            <a:off x="677334" y="2160589"/>
            <a:ext cx="8596668" cy="3880773"/>
          </a:xfrm>
        </p:spPr>
        <p:txBody>
          <a:bodyPr/>
          <a:lstStyle/>
          <a:p>
            <a:pPr marL="0" indent="0">
              <a:lnSpc>
                <a:spcPct val="150000"/>
              </a:lnSpc>
              <a:buNone/>
            </a:pPr>
            <a:r>
              <a:rPr lang="ro-RO" dirty="0"/>
              <a:t>	Pentru managementul plăților utilizatorii pot accesa din Home următoarele doua pagini</a:t>
            </a:r>
            <a:r>
              <a:rPr lang="en-US" dirty="0"/>
              <a:t>:</a:t>
            </a:r>
            <a:endParaRPr lang="ro-RO" dirty="0"/>
          </a:p>
          <a:p>
            <a:pPr>
              <a:lnSpc>
                <a:spcPct val="150000"/>
              </a:lnSpc>
            </a:pPr>
            <a:r>
              <a:rPr lang="en-US" dirty="0"/>
              <a:t>Bi</a:t>
            </a:r>
            <a:r>
              <a:rPr lang="ro-RO" dirty="0"/>
              <a:t>l</a:t>
            </a:r>
            <a:r>
              <a:rPr lang="en-US" dirty="0"/>
              <a:t>ls – </a:t>
            </a:r>
            <a:r>
              <a:rPr lang="en-US" dirty="0" err="1"/>
              <a:t>pentru</a:t>
            </a:r>
            <a:r>
              <a:rPr lang="en-US" dirty="0"/>
              <a:t> </a:t>
            </a:r>
            <a:r>
              <a:rPr lang="en-US" dirty="0" err="1"/>
              <a:t>facturile</a:t>
            </a:r>
            <a:r>
              <a:rPr lang="en-US" dirty="0"/>
              <a:t> </a:t>
            </a:r>
            <a:r>
              <a:rPr lang="en-US" dirty="0" err="1"/>
              <a:t>ini</a:t>
            </a:r>
            <a:r>
              <a:rPr lang="ro-RO" dirty="0" err="1"/>
              <a:t>țiate</a:t>
            </a:r>
            <a:r>
              <a:rPr lang="ro-RO" dirty="0"/>
              <a:t> de ei.</a:t>
            </a:r>
          </a:p>
          <a:p>
            <a:pPr>
              <a:lnSpc>
                <a:spcPct val="150000"/>
              </a:lnSpc>
            </a:pPr>
            <a:r>
              <a:rPr lang="en-US" dirty="0"/>
              <a:t>Payments</a:t>
            </a:r>
            <a:r>
              <a:rPr lang="ro-RO" dirty="0"/>
              <a:t> – pentru facturile la care au dat </a:t>
            </a:r>
            <a:r>
              <a:rPr lang="ro-RO" dirty="0" err="1"/>
              <a:t>Join</a:t>
            </a:r>
            <a:r>
              <a:rPr lang="ro-RO" dirty="0"/>
              <a:t>.</a:t>
            </a:r>
          </a:p>
        </p:txBody>
      </p:sp>
    </p:spTree>
    <p:extLst>
      <p:ext uri="{BB962C8B-B14F-4D97-AF65-F5344CB8AC3E}">
        <p14:creationId xmlns:p14="http://schemas.microsoft.com/office/powerpoint/2010/main" val="3556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2EB515F-9179-42E8-B32C-FD0E75E1B323}"/>
              </a:ext>
            </a:extLst>
          </p:cNvPr>
          <p:cNvSpPr>
            <a:spLocks noGrp="1"/>
          </p:cNvSpPr>
          <p:nvPr>
            <p:ph type="sldNum" sz="quarter" idx="12"/>
          </p:nvPr>
        </p:nvSpPr>
        <p:spPr/>
        <p:txBody>
          <a:bodyPr/>
          <a:lstStyle/>
          <a:p>
            <a:fld id="{BABCF458-AFE6-754E-9B16-FD8D831A10CC}" type="slidenum">
              <a:rPr lang="en-US" smtClean="0"/>
              <a:t>15</a:t>
            </a:fld>
            <a:endParaRPr lang="en-US"/>
          </a:p>
        </p:txBody>
      </p:sp>
      <p:pic>
        <p:nvPicPr>
          <p:cNvPr id="5" name="Picture 4">
            <a:extLst>
              <a:ext uri="{FF2B5EF4-FFF2-40B4-BE49-F238E27FC236}">
                <a16:creationId xmlns:a16="http://schemas.microsoft.com/office/drawing/2014/main" id="{6B01A117-4ED1-46EC-905A-F59981EF058A}"/>
              </a:ext>
            </a:extLst>
          </p:cNvPr>
          <p:cNvPicPr>
            <a:picLocks noChangeAspect="1"/>
          </p:cNvPicPr>
          <p:nvPr/>
        </p:nvPicPr>
        <p:blipFill>
          <a:blip r:embed="rId3"/>
          <a:stretch>
            <a:fillRect/>
          </a:stretch>
        </p:blipFill>
        <p:spPr>
          <a:xfrm>
            <a:off x="1747465" y="1829586"/>
            <a:ext cx="1997121" cy="3833075"/>
          </a:xfrm>
          <a:prstGeom prst="rect">
            <a:avLst/>
          </a:prstGeom>
        </p:spPr>
      </p:pic>
      <p:sp>
        <p:nvSpPr>
          <p:cNvPr id="6" name="Rectangle 5">
            <a:extLst>
              <a:ext uri="{FF2B5EF4-FFF2-40B4-BE49-F238E27FC236}">
                <a16:creationId xmlns:a16="http://schemas.microsoft.com/office/drawing/2014/main" id="{A5D81D88-E2CA-43F1-A74F-71EE19D88C55}"/>
              </a:ext>
            </a:extLst>
          </p:cNvPr>
          <p:cNvSpPr/>
          <p:nvPr/>
        </p:nvSpPr>
        <p:spPr>
          <a:xfrm>
            <a:off x="2300925" y="4795190"/>
            <a:ext cx="493713" cy="5951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9" name="Picture 8">
            <a:extLst>
              <a:ext uri="{FF2B5EF4-FFF2-40B4-BE49-F238E27FC236}">
                <a16:creationId xmlns:a16="http://schemas.microsoft.com/office/drawing/2014/main" id="{7E05B17C-CC7C-470F-B176-13FAC819E229}"/>
              </a:ext>
            </a:extLst>
          </p:cNvPr>
          <p:cNvPicPr>
            <a:picLocks noChangeAspect="1"/>
          </p:cNvPicPr>
          <p:nvPr/>
        </p:nvPicPr>
        <p:blipFill>
          <a:blip r:embed="rId4"/>
          <a:stretch>
            <a:fillRect/>
          </a:stretch>
        </p:blipFill>
        <p:spPr>
          <a:xfrm>
            <a:off x="4005467" y="1829585"/>
            <a:ext cx="1997121" cy="3833076"/>
          </a:xfrm>
          <a:prstGeom prst="rect">
            <a:avLst/>
          </a:prstGeom>
        </p:spPr>
      </p:pic>
      <p:pic>
        <p:nvPicPr>
          <p:cNvPr id="11" name="Picture 10">
            <a:extLst>
              <a:ext uri="{FF2B5EF4-FFF2-40B4-BE49-F238E27FC236}">
                <a16:creationId xmlns:a16="http://schemas.microsoft.com/office/drawing/2014/main" id="{3100DDAE-CFC2-4756-A09D-7FF6087B2BBB}"/>
              </a:ext>
            </a:extLst>
          </p:cNvPr>
          <p:cNvPicPr>
            <a:picLocks noChangeAspect="1"/>
          </p:cNvPicPr>
          <p:nvPr/>
        </p:nvPicPr>
        <p:blipFill>
          <a:blip r:embed="rId5"/>
          <a:stretch>
            <a:fillRect/>
          </a:stretch>
        </p:blipFill>
        <p:spPr>
          <a:xfrm>
            <a:off x="6263469" y="1829585"/>
            <a:ext cx="1997121" cy="3833076"/>
          </a:xfrm>
          <a:prstGeom prst="rect">
            <a:avLst/>
          </a:prstGeom>
        </p:spPr>
      </p:pic>
      <p:sp>
        <p:nvSpPr>
          <p:cNvPr id="12" name="Title 1">
            <a:extLst>
              <a:ext uri="{FF2B5EF4-FFF2-40B4-BE49-F238E27FC236}">
                <a16:creationId xmlns:a16="http://schemas.microsoft.com/office/drawing/2014/main" id="{FDDD1C1C-980C-45B6-97FA-0EC9F570750B}"/>
              </a:ext>
            </a:extLst>
          </p:cNvPr>
          <p:cNvSpPr txBox="1">
            <a:spLocks/>
          </p:cNvSpPr>
          <p:nvPr/>
        </p:nvSpPr>
        <p:spPr>
          <a:xfrm>
            <a:off x="829734" y="62622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o-RO" dirty="0"/>
              <a:t>Managementul plăților </a:t>
            </a:r>
            <a:r>
              <a:rPr lang="ro-RO" sz="2400" dirty="0"/>
              <a:t>– Pagina </a:t>
            </a:r>
            <a:r>
              <a:rPr lang="ro-RO" sz="2400" dirty="0" err="1"/>
              <a:t>Bills</a:t>
            </a:r>
            <a:endParaRPr lang="ro-RO" dirty="0"/>
          </a:p>
        </p:txBody>
      </p:sp>
      <p:sp>
        <p:nvSpPr>
          <p:cNvPr id="13" name="Rectangle 12">
            <a:extLst>
              <a:ext uri="{FF2B5EF4-FFF2-40B4-BE49-F238E27FC236}">
                <a16:creationId xmlns:a16="http://schemas.microsoft.com/office/drawing/2014/main" id="{15CC2CFB-E321-44AC-8349-521B526782DE}"/>
              </a:ext>
            </a:extLst>
          </p:cNvPr>
          <p:cNvSpPr/>
          <p:nvPr/>
        </p:nvSpPr>
        <p:spPr>
          <a:xfrm>
            <a:off x="4048859" y="2419350"/>
            <a:ext cx="1711458" cy="3714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141028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7413-C1CE-4DC0-A3A9-428EAD206520}"/>
              </a:ext>
            </a:extLst>
          </p:cNvPr>
          <p:cNvSpPr>
            <a:spLocks noGrp="1"/>
          </p:cNvSpPr>
          <p:nvPr>
            <p:ph type="title"/>
          </p:nvPr>
        </p:nvSpPr>
        <p:spPr/>
        <p:txBody>
          <a:bodyPr/>
          <a:lstStyle/>
          <a:p>
            <a:r>
              <a:rPr lang="ro-RO" dirty="0"/>
              <a:t>Managementul plăților </a:t>
            </a:r>
            <a:r>
              <a:rPr lang="ro-RO" sz="2400" dirty="0"/>
              <a:t>– Pagina </a:t>
            </a:r>
            <a:r>
              <a:rPr lang="ro-RO" sz="2400" dirty="0" err="1"/>
              <a:t>Payments</a:t>
            </a:r>
            <a:endParaRPr lang="ro-RO" dirty="0"/>
          </a:p>
        </p:txBody>
      </p:sp>
      <p:sp>
        <p:nvSpPr>
          <p:cNvPr id="4" name="Slide Number Placeholder 3">
            <a:extLst>
              <a:ext uri="{FF2B5EF4-FFF2-40B4-BE49-F238E27FC236}">
                <a16:creationId xmlns:a16="http://schemas.microsoft.com/office/drawing/2014/main" id="{4CC772B7-620C-4202-9868-24477230AEA3}"/>
              </a:ext>
            </a:extLst>
          </p:cNvPr>
          <p:cNvSpPr>
            <a:spLocks noGrp="1"/>
          </p:cNvSpPr>
          <p:nvPr>
            <p:ph type="sldNum" sz="quarter" idx="12"/>
          </p:nvPr>
        </p:nvSpPr>
        <p:spPr/>
        <p:txBody>
          <a:bodyPr/>
          <a:lstStyle/>
          <a:p>
            <a:fld id="{BABCF458-AFE6-754E-9B16-FD8D831A10CC}" type="slidenum">
              <a:rPr lang="en-US" smtClean="0"/>
              <a:t>16</a:t>
            </a:fld>
            <a:endParaRPr lang="en-US"/>
          </a:p>
        </p:txBody>
      </p:sp>
      <p:pic>
        <p:nvPicPr>
          <p:cNvPr id="10" name="Picture 9">
            <a:extLst>
              <a:ext uri="{FF2B5EF4-FFF2-40B4-BE49-F238E27FC236}">
                <a16:creationId xmlns:a16="http://schemas.microsoft.com/office/drawing/2014/main" id="{FA9A7905-D5A7-4C92-B8D4-63C5EAF62A65}"/>
              </a:ext>
            </a:extLst>
          </p:cNvPr>
          <p:cNvPicPr>
            <a:picLocks noChangeAspect="1"/>
          </p:cNvPicPr>
          <p:nvPr/>
        </p:nvPicPr>
        <p:blipFill>
          <a:blip r:embed="rId3"/>
          <a:stretch>
            <a:fillRect/>
          </a:stretch>
        </p:blipFill>
        <p:spPr>
          <a:xfrm>
            <a:off x="1772226" y="1772436"/>
            <a:ext cx="1997121" cy="3833075"/>
          </a:xfrm>
          <a:prstGeom prst="rect">
            <a:avLst/>
          </a:prstGeom>
        </p:spPr>
      </p:pic>
      <p:sp>
        <p:nvSpPr>
          <p:cNvPr id="11" name="Rectangle 10">
            <a:extLst>
              <a:ext uri="{FF2B5EF4-FFF2-40B4-BE49-F238E27FC236}">
                <a16:creationId xmlns:a16="http://schemas.microsoft.com/office/drawing/2014/main" id="{E1C54C03-FF69-4A51-8FB0-CCBAB37515B8}"/>
              </a:ext>
            </a:extLst>
          </p:cNvPr>
          <p:cNvSpPr/>
          <p:nvPr/>
        </p:nvSpPr>
        <p:spPr>
          <a:xfrm>
            <a:off x="2697161" y="4738040"/>
            <a:ext cx="493713" cy="5951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12" name="Picture 11">
            <a:extLst>
              <a:ext uri="{FF2B5EF4-FFF2-40B4-BE49-F238E27FC236}">
                <a16:creationId xmlns:a16="http://schemas.microsoft.com/office/drawing/2014/main" id="{6A009B45-DEB0-4A01-A712-A36253B4F005}"/>
              </a:ext>
            </a:extLst>
          </p:cNvPr>
          <p:cNvPicPr>
            <a:picLocks noChangeAspect="1"/>
          </p:cNvPicPr>
          <p:nvPr/>
        </p:nvPicPr>
        <p:blipFill>
          <a:blip r:embed="rId4"/>
          <a:stretch>
            <a:fillRect/>
          </a:stretch>
        </p:blipFill>
        <p:spPr>
          <a:xfrm>
            <a:off x="4083189" y="1772436"/>
            <a:ext cx="1997121" cy="3833075"/>
          </a:xfrm>
          <a:prstGeom prst="rect">
            <a:avLst/>
          </a:prstGeom>
        </p:spPr>
      </p:pic>
      <p:pic>
        <p:nvPicPr>
          <p:cNvPr id="14" name="Picture 13">
            <a:extLst>
              <a:ext uri="{FF2B5EF4-FFF2-40B4-BE49-F238E27FC236}">
                <a16:creationId xmlns:a16="http://schemas.microsoft.com/office/drawing/2014/main" id="{95C90942-6AC2-4C91-9B35-D35033D2EC05}"/>
              </a:ext>
            </a:extLst>
          </p:cNvPr>
          <p:cNvPicPr>
            <a:picLocks noChangeAspect="1"/>
          </p:cNvPicPr>
          <p:nvPr/>
        </p:nvPicPr>
        <p:blipFill>
          <a:blip r:embed="rId5"/>
          <a:stretch>
            <a:fillRect/>
          </a:stretch>
        </p:blipFill>
        <p:spPr>
          <a:xfrm>
            <a:off x="6394152" y="1772435"/>
            <a:ext cx="1997121" cy="3833075"/>
          </a:xfrm>
          <a:prstGeom prst="rect">
            <a:avLst/>
          </a:prstGeom>
        </p:spPr>
      </p:pic>
      <p:sp>
        <p:nvSpPr>
          <p:cNvPr id="15" name="Rectangle 14">
            <a:extLst>
              <a:ext uri="{FF2B5EF4-FFF2-40B4-BE49-F238E27FC236}">
                <a16:creationId xmlns:a16="http://schemas.microsoft.com/office/drawing/2014/main" id="{50931471-15D8-48A3-BB37-3476BEC72392}"/>
              </a:ext>
            </a:extLst>
          </p:cNvPr>
          <p:cNvSpPr/>
          <p:nvPr/>
        </p:nvSpPr>
        <p:spPr>
          <a:xfrm>
            <a:off x="4226021" y="2352675"/>
            <a:ext cx="1711458" cy="3714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15547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87B16-A27C-41FC-B812-432FFD1E5A17}"/>
              </a:ext>
            </a:extLst>
          </p:cNvPr>
          <p:cNvSpPr>
            <a:spLocks noGrp="1"/>
          </p:cNvSpPr>
          <p:nvPr>
            <p:ph type="sldNum" sz="quarter" idx="12"/>
          </p:nvPr>
        </p:nvSpPr>
        <p:spPr/>
        <p:txBody>
          <a:bodyPr/>
          <a:lstStyle/>
          <a:p>
            <a:fld id="{BABCF458-AFE6-754E-9B16-FD8D831A10CC}" type="slidenum">
              <a:rPr lang="en-US" smtClean="0"/>
              <a:t>17</a:t>
            </a:fld>
            <a:endParaRPr lang="en-US"/>
          </a:p>
        </p:txBody>
      </p:sp>
      <p:sp>
        <p:nvSpPr>
          <p:cNvPr id="5" name="Title 1">
            <a:extLst>
              <a:ext uri="{FF2B5EF4-FFF2-40B4-BE49-F238E27FC236}">
                <a16:creationId xmlns:a16="http://schemas.microsoft.com/office/drawing/2014/main" id="{E321FA75-8CAB-4231-9DAC-97012551C0E6}"/>
              </a:ext>
            </a:extLst>
          </p:cNvPr>
          <p:cNvSpPr>
            <a:spLocks noGrp="1"/>
          </p:cNvSpPr>
          <p:nvPr>
            <p:ph type="title"/>
          </p:nvPr>
        </p:nvSpPr>
        <p:spPr>
          <a:xfrm>
            <a:off x="799254" y="2976880"/>
            <a:ext cx="8596668" cy="1320800"/>
          </a:xfrm>
        </p:spPr>
        <p:txBody>
          <a:bodyPr>
            <a:normAutofit/>
          </a:bodyPr>
          <a:lstStyle/>
          <a:p>
            <a:r>
              <a:rPr lang="ro-RO" sz="4400" dirty="0"/>
              <a:t>Ar</a:t>
            </a:r>
            <a:r>
              <a:rPr lang="en-US" sz="4400" dirty="0"/>
              <a:t>h</a:t>
            </a:r>
            <a:r>
              <a:rPr lang="ro-RO" sz="4400" dirty="0" err="1"/>
              <a:t>itetura</a:t>
            </a:r>
            <a:r>
              <a:rPr lang="ro-RO" sz="4400" dirty="0"/>
              <a:t> </a:t>
            </a:r>
            <a:r>
              <a:rPr lang="ro-RO" sz="4400" dirty="0" err="1"/>
              <a:t>apli</a:t>
            </a:r>
            <a:r>
              <a:rPr lang="en-US" sz="4400" dirty="0"/>
              <a:t>c</a:t>
            </a:r>
            <a:r>
              <a:rPr lang="ro-RO" sz="4400" dirty="0" err="1"/>
              <a:t>ației</a:t>
            </a:r>
            <a:endParaRPr lang="ro-RO" sz="4400" dirty="0"/>
          </a:p>
        </p:txBody>
      </p:sp>
    </p:spTree>
    <p:extLst>
      <p:ext uri="{BB962C8B-B14F-4D97-AF65-F5344CB8AC3E}">
        <p14:creationId xmlns:p14="http://schemas.microsoft.com/office/powerpoint/2010/main" val="365287178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42BF-E9DC-4A32-ACA6-C39E3F0CD7A9}"/>
              </a:ext>
            </a:extLst>
          </p:cNvPr>
          <p:cNvSpPr>
            <a:spLocks noGrp="1"/>
          </p:cNvSpPr>
          <p:nvPr>
            <p:ph type="title"/>
          </p:nvPr>
        </p:nvSpPr>
        <p:spPr/>
        <p:txBody>
          <a:bodyPr/>
          <a:lstStyle/>
          <a:p>
            <a:r>
              <a:rPr lang="ro-RO" dirty="0"/>
              <a:t>Arhitectura aplicației</a:t>
            </a:r>
          </a:p>
        </p:txBody>
      </p:sp>
      <p:sp>
        <p:nvSpPr>
          <p:cNvPr id="4" name="Slide Number Placeholder 3">
            <a:extLst>
              <a:ext uri="{FF2B5EF4-FFF2-40B4-BE49-F238E27FC236}">
                <a16:creationId xmlns:a16="http://schemas.microsoft.com/office/drawing/2014/main" id="{2EAC411F-D2DA-400B-B43D-97DD3DBBB81E}"/>
              </a:ext>
            </a:extLst>
          </p:cNvPr>
          <p:cNvSpPr>
            <a:spLocks noGrp="1"/>
          </p:cNvSpPr>
          <p:nvPr>
            <p:ph type="sldNum" sz="quarter" idx="12"/>
          </p:nvPr>
        </p:nvSpPr>
        <p:spPr/>
        <p:txBody>
          <a:bodyPr/>
          <a:lstStyle/>
          <a:p>
            <a:fld id="{BABCF458-AFE6-754E-9B16-FD8D831A10CC}" type="slidenum">
              <a:rPr lang="en-US" smtClean="0"/>
              <a:t>18</a:t>
            </a:fld>
            <a:endParaRPr lang="en-US"/>
          </a:p>
        </p:txBody>
      </p:sp>
      <p:sp>
        <p:nvSpPr>
          <p:cNvPr id="5" name="Content Placeholder 2">
            <a:extLst>
              <a:ext uri="{FF2B5EF4-FFF2-40B4-BE49-F238E27FC236}">
                <a16:creationId xmlns:a16="http://schemas.microsoft.com/office/drawing/2014/main" id="{97701C3A-8E46-48EE-A954-EF86D5AD90F9}"/>
              </a:ext>
            </a:extLst>
          </p:cNvPr>
          <p:cNvSpPr txBox="1">
            <a:spLocks noGrp="1"/>
          </p:cNvSpPr>
          <p:nvPr>
            <p:ph idx="1"/>
          </p:nvPr>
        </p:nvSpPr>
        <p:spPr>
          <a:xfrm>
            <a:off x="850583" y="2045162"/>
            <a:ext cx="8596312" cy="38814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50000"/>
              </a:lnSpc>
              <a:buFont typeface="Wingdings 3" charset="2"/>
              <a:buNone/>
            </a:pPr>
            <a:r>
              <a:rPr lang="en-US" dirty="0"/>
              <a:t>P</a:t>
            </a:r>
            <a:r>
              <a:rPr lang="ro-RO" dirty="0" err="1"/>
              <a:t>roiectul</a:t>
            </a:r>
            <a:r>
              <a:rPr lang="ro-RO" dirty="0"/>
              <a:t> are urătoarele componente</a:t>
            </a:r>
            <a:r>
              <a:rPr lang="en-US" dirty="0"/>
              <a:t>:</a:t>
            </a:r>
          </a:p>
          <a:p>
            <a:pPr algn="just">
              <a:lnSpc>
                <a:spcPct val="150000"/>
              </a:lnSpc>
            </a:pPr>
            <a:r>
              <a:rPr lang="ro-RO" dirty="0"/>
              <a:t>Mobile Bill </a:t>
            </a:r>
            <a:r>
              <a:rPr lang="ro-RO" dirty="0" err="1"/>
              <a:t>Splitter</a:t>
            </a:r>
            <a:r>
              <a:rPr lang="ro-RO" dirty="0"/>
              <a:t> – aplicația android pentru interacțiunea cu utilizatorul.</a:t>
            </a:r>
          </a:p>
          <a:p>
            <a:pPr algn="just">
              <a:lnSpc>
                <a:spcPct val="150000"/>
              </a:lnSpc>
            </a:pPr>
            <a:r>
              <a:rPr lang="ro-RO" dirty="0"/>
              <a:t>Mobile Bill </a:t>
            </a:r>
            <a:r>
              <a:rPr lang="ro-RO" dirty="0" err="1"/>
              <a:t>Splitter</a:t>
            </a:r>
            <a:r>
              <a:rPr lang="ro-RO" dirty="0"/>
              <a:t> API – serverul care actualizează baza de date.</a:t>
            </a:r>
          </a:p>
          <a:p>
            <a:pPr algn="just">
              <a:lnSpc>
                <a:spcPct val="150000"/>
              </a:lnSpc>
            </a:pPr>
            <a:r>
              <a:rPr lang="ro-RO" dirty="0"/>
              <a:t>Google Vision API – folosit pentru obținerea textului din imagini.</a:t>
            </a:r>
          </a:p>
          <a:p>
            <a:pPr algn="just">
              <a:lnSpc>
                <a:spcPct val="150000"/>
              </a:lnSpc>
            </a:pPr>
            <a:r>
              <a:rPr lang="ro-RO" dirty="0"/>
              <a:t>Google </a:t>
            </a:r>
            <a:r>
              <a:rPr lang="ro-RO" dirty="0" err="1"/>
              <a:t>Pay</a:t>
            </a:r>
            <a:r>
              <a:rPr lang="ro-RO" dirty="0"/>
              <a:t> API – pentru realizarea plăților între utilizatori și către restaurant.</a:t>
            </a:r>
          </a:p>
          <a:p>
            <a:endParaRPr lang="ro-RO" dirty="0"/>
          </a:p>
        </p:txBody>
      </p:sp>
    </p:spTree>
    <p:extLst>
      <p:ext uri="{BB962C8B-B14F-4D97-AF65-F5344CB8AC3E}">
        <p14:creationId xmlns:p14="http://schemas.microsoft.com/office/powerpoint/2010/main" val="219962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777D-507A-4787-B6D1-84F74A5D4136}"/>
              </a:ext>
            </a:extLst>
          </p:cNvPr>
          <p:cNvSpPr>
            <a:spLocks noGrp="1"/>
          </p:cNvSpPr>
          <p:nvPr>
            <p:ph type="title"/>
          </p:nvPr>
        </p:nvSpPr>
        <p:spPr/>
        <p:txBody>
          <a:bodyPr/>
          <a:lstStyle/>
          <a:p>
            <a:r>
              <a:rPr lang="ro-RO" dirty="0"/>
              <a:t>Arhitectura aplicației </a:t>
            </a:r>
            <a:r>
              <a:rPr lang="ro-RO" sz="2400" dirty="0"/>
              <a:t>– diagramă master</a:t>
            </a:r>
            <a:endParaRPr lang="ro-RO" dirty="0"/>
          </a:p>
        </p:txBody>
      </p:sp>
      <p:pic>
        <p:nvPicPr>
          <p:cNvPr id="6" name="Content Placeholder 5">
            <a:extLst>
              <a:ext uri="{FF2B5EF4-FFF2-40B4-BE49-F238E27FC236}">
                <a16:creationId xmlns:a16="http://schemas.microsoft.com/office/drawing/2014/main" id="{AA5DCEF9-30D4-49B6-8C47-689C575016E1}"/>
              </a:ext>
            </a:extLst>
          </p:cNvPr>
          <p:cNvPicPr>
            <a:picLocks noGrp="1" noChangeAspect="1"/>
          </p:cNvPicPr>
          <p:nvPr>
            <p:ph idx="1"/>
          </p:nvPr>
        </p:nvPicPr>
        <p:blipFill>
          <a:blip r:embed="rId3"/>
          <a:stretch>
            <a:fillRect/>
          </a:stretch>
        </p:blipFill>
        <p:spPr>
          <a:xfrm>
            <a:off x="1327593" y="2136747"/>
            <a:ext cx="7296150" cy="300990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BDC71759-31EC-433A-83DD-70E77D585102}"/>
              </a:ext>
            </a:extLst>
          </p:cNvPr>
          <p:cNvSpPr>
            <a:spLocks noGrp="1"/>
          </p:cNvSpPr>
          <p:nvPr>
            <p:ph type="sldNum" sz="quarter" idx="12"/>
          </p:nvPr>
        </p:nvSpPr>
        <p:spPr/>
        <p:txBody>
          <a:bodyPr/>
          <a:lstStyle/>
          <a:p>
            <a:fld id="{BABCF458-AFE6-754E-9B16-FD8D831A10CC}" type="slidenum">
              <a:rPr lang="en-US" smtClean="0"/>
              <a:t>19</a:t>
            </a:fld>
            <a:endParaRPr lang="en-US"/>
          </a:p>
        </p:txBody>
      </p:sp>
    </p:spTree>
    <p:extLst>
      <p:ext uri="{BB962C8B-B14F-4D97-AF65-F5344CB8AC3E}">
        <p14:creationId xmlns:p14="http://schemas.microsoft.com/office/powerpoint/2010/main" val="279909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4F4B-972F-EB46-A218-C2AA3A9306F2}"/>
              </a:ext>
            </a:extLst>
          </p:cNvPr>
          <p:cNvSpPr>
            <a:spLocks noGrp="1"/>
          </p:cNvSpPr>
          <p:nvPr>
            <p:ph type="title"/>
          </p:nvPr>
        </p:nvSpPr>
        <p:spPr/>
        <p:txBody>
          <a:bodyPr>
            <a:normAutofit/>
          </a:bodyPr>
          <a:lstStyle/>
          <a:p>
            <a:r>
              <a:rPr lang="ro-RO" sz="3000" dirty="0"/>
              <a:t>Cuprins:</a:t>
            </a:r>
          </a:p>
        </p:txBody>
      </p:sp>
      <p:sp>
        <p:nvSpPr>
          <p:cNvPr id="3" name="Content Placeholder 2">
            <a:extLst>
              <a:ext uri="{FF2B5EF4-FFF2-40B4-BE49-F238E27FC236}">
                <a16:creationId xmlns:a16="http://schemas.microsoft.com/office/drawing/2014/main" id="{DFEE03D6-2CDB-CB47-92A9-6BA1B16493F6}"/>
              </a:ext>
            </a:extLst>
          </p:cNvPr>
          <p:cNvSpPr>
            <a:spLocks noGrp="1"/>
          </p:cNvSpPr>
          <p:nvPr>
            <p:ph idx="1"/>
          </p:nvPr>
        </p:nvSpPr>
        <p:spPr>
          <a:xfrm>
            <a:off x="677334" y="2060578"/>
            <a:ext cx="8981016" cy="3525835"/>
          </a:xfrm>
        </p:spPr>
        <p:txBody>
          <a:bodyPr>
            <a:normAutofit/>
          </a:bodyPr>
          <a:lstStyle/>
          <a:p>
            <a:pPr>
              <a:lnSpc>
                <a:spcPct val="150000"/>
              </a:lnSpc>
            </a:pPr>
            <a:r>
              <a:rPr lang="ro-RO" dirty="0"/>
              <a:t>Prezentarea problemei</a:t>
            </a:r>
          </a:p>
          <a:p>
            <a:pPr>
              <a:lnSpc>
                <a:spcPct val="150000"/>
              </a:lnSpc>
            </a:pPr>
            <a:r>
              <a:rPr lang="ro-RO" dirty="0"/>
              <a:t>Soluția propusă</a:t>
            </a:r>
            <a:endParaRPr lang="en-US" dirty="0"/>
          </a:p>
          <a:p>
            <a:pPr>
              <a:lnSpc>
                <a:spcPct val="150000"/>
              </a:lnSpc>
            </a:pPr>
            <a:r>
              <a:rPr lang="ro-RO" dirty="0"/>
              <a:t>Arhitectura</a:t>
            </a:r>
            <a:r>
              <a:rPr lang="en-US" dirty="0"/>
              <a:t> </a:t>
            </a:r>
            <a:r>
              <a:rPr lang="ro-RO" dirty="0"/>
              <a:t>proiectului</a:t>
            </a:r>
          </a:p>
          <a:p>
            <a:pPr>
              <a:lnSpc>
                <a:spcPct val="150000"/>
              </a:lnSpc>
            </a:pPr>
            <a:r>
              <a:rPr lang="ro-RO" dirty="0"/>
              <a:t>Concluzii</a:t>
            </a:r>
          </a:p>
          <a:p>
            <a:pPr>
              <a:lnSpc>
                <a:spcPct val="150000"/>
              </a:lnSpc>
            </a:pPr>
            <a:r>
              <a:rPr lang="ro-RO" dirty="0"/>
              <a:t>Viitoare îmbunătățiri</a:t>
            </a:r>
          </a:p>
          <a:p>
            <a:pPr>
              <a:lnSpc>
                <a:spcPct val="150000"/>
              </a:lnSpc>
            </a:pPr>
            <a:r>
              <a:rPr lang="ro-RO" dirty="0"/>
              <a:t>Demo</a:t>
            </a:r>
          </a:p>
        </p:txBody>
      </p:sp>
      <p:sp>
        <p:nvSpPr>
          <p:cNvPr id="4" name="Slide Number Placeholder 3">
            <a:extLst>
              <a:ext uri="{FF2B5EF4-FFF2-40B4-BE49-F238E27FC236}">
                <a16:creationId xmlns:a16="http://schemas.microsoft.com/office/drawing/2014/main" id="{984BE482-97E5-944C-9AC8-B71C45B1A046}"/>
              </a:ext>
            </a:extLst>
          </p:cNvPr>
          <p:cNvSpPr>
            <a:spLocks noGrp="1"/>
          </p:cNvSpPr>
          <p:nvPr>
            <p:ph type="sldNum" sz="quarter" idx="12"/>
          </p:nvPr>
        </p:nvSpPr>
        <p:spPr/>
        <p:txBody>
          <a:bodyPr/>
          <a:lstStyle/>
          <a:p>
            <a:fld id="{BABCF458-AFE6-754E-9B16-FD8D831A10CC}" type="slidenum">
              <a:rPr lang="en-US" smtClean="0"/>
              <a:t>2</a:t>
            </a:fld>
            <a:endParaRPr lang="en-US"/>
          </a:p>
        </p:txBody>
      </p:sp>
    </p:spTree>
    <p:extLst>
      <p:ext uri="{BB962C8B-B14F-4D97-AF65-F5344CB8AC3E}">
        <p14:creationId xmlns:p14="http://schemas.microsoft.com/office/powerpoint/2010/main" val="954932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44201D-BA1A-48A8-9A63-987F1A023A32}"/>
              </a:ext>
            </a:extLst>
          </p:cNvPr>
          <p:cNvSpPr>
            <a:spLocks noGrp="1"/>
          </p:cNvSpPr>
          <p:nvPr>
            <p:ph type="sldNum" sz="quarter" idx="12"/>
          </p:nvPr>
        </p:nvSpPr>
        <p:spPr/>
        <p:txBody>
          <a:bodyPr/>
          <a:lstStyle/>
          <a:p>
            <a:fld id="{BABCF458-AFE6-754E-9B16-FD8D831A10CC}" type="slidenum">
              <a:rPr lang="en-US" smtClean="0"/>
              <a:t>20</a:t>
            </a:fld>
            <a:endParaRPr lang="en-US"/>
          </a:p>
        </p:txBody>
      </p:sp>
      <p:sp>
        <p:nvSpPr>
          <p:cNvPr id="5" name="Title 1">
            <a:extLst>
              <a:ext uri="{FF2B5EF4-FFF2-40B4-BE49-F238E27FC236}">
                <a16:creationId xmlns:a16="http://schemas.microsoft.com/office/drawing/2014/main" id="{1F260191-C3C9-4B10-8543-1794265A42AA}"/>
              </a:ext>
            </a:extLst>
          </p:cNvPr>
          <p:cNvSpPr>
            <a:spLocks noGrp="1"/>
          </p:cNvSpPr>
          <p:nvPr>
            <p:ph type="title"/>
          </p:nvPr>
        </p:nvSpPr>
        <p:spPr>
          <a:xfrm>
            <a:off x="799254" y="2976880"/>
            <a:ext cx="8596668" cy="1320800"/>
          </a:xfrm>
        </p:spPr>
        <p:txBody>
          <a:bodyPr>
            <a:normAutofit/>
          </a:bodyPr>
          <a:lstStyle/>
          <a:p>
            <a:r>
              <a:rPr lang="ro-RO" sz="4400" dirty="0"/>
              <a:t>Concluzii</a:t>
            </a:r>
          </a:p>
        </p:txBody>
      </p:sp>
    </p:spTree>
    <p:extLst>
      <p:ext uri="{BB962C8B-B14F-4D97-AF65-F5344CB8AC3E}">
        <p14:creationId xmlns:p14="http://schemas.microsoft.com/office/powerpoint/2010/main" val="19398037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ECCF4-5166-9B4F-88F7-144B5E9AF31B}"/>
              </a:ext>
            </a:extLst>
          </p:cNvPr>
          <p:cNvSpPr>
            <a:spLocks noGrp="1"/>
          </p:cNvSpPr>
          <p:nvPr>
            <p:ph type="title"/>
          </p:nvPr>
        </p:nvSpPr>
        <p:spPr/>
        <p:txBody>
          <a:bodyPr>
            <a:normAutofit/>
          </a:bodyPr>
          <a:lstStyle/>
          <a:p>
            <a:r>
              <a:rPr lang="ro-RO" sz="3000" dirty="0"/>
              <a:t>Concluzii</a:t>
            </a:r>
          </a:p>
        </p:txBody>
      </p:sp>
      <p:sp>
        <p:nvSpPr>
          <p:cNvPr id="3" name="Content Placeholder 2">
            <a:extLst>
              <a:ext uri="{FF2B5EF4-FFF2-40B4-BE49-F238E27FC236}">
                <a16:creationId xmlns:a16="http://schemas.microsoft.com/office/drawing/2014/main" id="{0BC8C392-B2BF-7F45-85FB-810CBF587242}"/>
              </a:ext>
            </a:extLst>
          </p:cNvPr>
          <p:cNvSpPr>
            <a:spLocks noGrp="1"/>
          </p:cNvSpPr>
          <p:nvPr>
            <p:ph idx="1"/>
          </p:nvPr>
        </p:nvSpPr>
        <p:spPr>
          <a:xfrm>
            <a:off x="677334" y="1712133"/>
            <a:ext cx="9438216" cy="4129867"/>
          </a:xfrm>
        </p:spPr>
        <p:txBody>
          <a:bodyPr>
            <a:normAutofit/>
          </a:bodyPr>
          <a:lstStyle/>
          <a:p>
            <a:pPr marL="0" indent="0">
              <a:lnSpc>
                <a:spcPct val="150000"/>
              </a:lnSpc>
              <a:buNone/>
            </a:pPr>
            <a:endParaRPr lang="ro-RO" dirty="0"/>
          </a:p>
          <a:p>
            <a:pPr>
              <a:lnSpc>
                <a:spcPct val="150000"/>
              </a:lnSpc>
            </a:pPr>
            <a:r>
              <a:rPr lang="ro-RO" dirty="0"/>
              <a:t>Recunoașterea datelor de pe bonuri are loc folosind Google Vision și un sistem de asociere între numele de produse și prețuri.</a:t>
            </a:r>
          </a:p>
          <a:p>
            <a:pPr>
              <a:lnSpc>
                <a:spcPct val="150000"/>
              </a:lnSpc>
            </a:pPr>
            <a:r>
              <a:rPr lang="ro-RO" dirty="0"/>
              <a:t>Persoanele de la masă sunt implicate prin selectarea produselor de pe telefonul lor.</a:t>
            </a:r>
          </a:p>
          <a:p>
            <a:pPr>
              <a:lnSpc>
                <a:spcPct val="150000"/>
              </a:lnSpc>
            </a:pPr>
            <a:r>
              <a:rPr lang="ro-RO" dirty="0"/>
              <a:t>Managementul facturilor și plaților are loc în cadrul paginilor </a:t>
            </a:r>
            <a:r>
              <a:rPr lang="ro-RO" dirty="0" err="1"/>
              <a:t>Bills</a:t>
            </a:r>
            <a:r>
              <a:rPr lang="ro-RO" dirty="0"/>
              <a:t> și </a:t>
            </a:r>
            <a:r>
              <a:rPr lang="ro-RO" dirty="0" err="1"/>
              <a:t>Payments</a:t>
            </a:r>
            <a:r>
              <a:rPr lang="ro-RO" dirty="0"/>
              <a:t>. </a:t>
            </a:r>
          </a:p>
          <a:p>
            <a:pPr>
              <a:lnSpc>
                <a:spcPct val="150000"/>
              </a:lnSpc>
            </a:pPr>
            <a:r>
              <a:rPr lang="ro-RO" dirty="0"/>
              <a:t>Realizare a plăților are loc în cadrul aplicației folosind Google </a:t>
            </a:r>
            <a:r>
              <a:rPr lang="ro-RO" dirty="0" err="1"/>
              <a:t>Pay</a:t>
            </a:r>
            <a:r>
              <a:rPr lang="ro-RO" dirty="0"/>
              <a:t> ca transfer virtual și ca plată la POS.</a:t>
            </a:r>
          </a:p>
        </p:txBody>
      </p:sp>
      <p:sp>
        <p:nvSpPr>
          <p:cNvPr id="4" name="Slide Number Placeholder 3">
            <a:extLst>
              <a:ext uri="{FF2B5EF4-FFF2-40B4-BE49-F238E27FC236}">
                <a16:creationId xmlns:a16="http://schemas.microsoft.com/office/drawing/2014/main" id="{8369043C-07A9-B24C-BC52-820BCD824441}"/>
              </a:ext>
            </a:extLst>
          </p:cNvPr>
          <p:cNvSpPr>
            <a:spLocks noGrp="1"/>
          </p:cNvSpPr>
          <p:nvPr>
            <p:ph type="sldNum" sz="quarter" idx="12"/>
          </p:nvPr>
        </p:nvSpPr>
        <p:spPr/>
        <p:txBody>
          <a:bodyPr/>
          <a:lstStyle/>
          <a:p>
            <a:fld id="{BABCF458-AFE6-754E-9B16-FD8D831A10CC}" type="slidenum">
              <a:rPr lang="en-US" smtClean="0"/>
              <a:t>21</a:t>
            </a:fld>
            <a:endParaRPr lang="en-US"/>
          </a:p>
        </p:txBody>
      </p:sp>
    </p:spTree>
    <p:extLst>
      <p:ext uri="{BB962C8B-B14F-4D97-AF65-F5344CB8AC3E}">
        <p14:creationId xmlns:p14="http://schemas.microsoft.com/office/powerpoint/2010/main" val="196816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C330-E049-4123-8D18-9D7B88EF6106}"/>
              </a:ext>
            </a:extLst>
          </p:cNvPr>
          <p:cNvSpPr>
            <a:spLocks noGrp="1"/>
          </p:cNvSpPr>
          <p:nvPr>
            <p:ph type="title"/>
          </p:nvPr>
        </p:nvSpPr>
        <p:spPr/>
        <p:txBody>
          <a:bodyPr/>
          <a:lstStyle/>
          <a:p>
            <a:r>
              <a:rPr lang="ro-RO" dirty="0"/>
              <a:t>Viitoare îmbunătățiri</a:t>
            </a:r>
          </a:p>
        </p:txBody>
      </p:sp>
      <p:sp>
        <p:nvSpPr>
          <p:cNvPr id="3" name="Content Placeholder 2">
            <a:extLst>
              <a:ext uri="{FF2B5EF4-FFF2-40B4-BE49-F238E27FC236}">
                <a16:creationId xmlns:a16="http://schemas.microsoft.com/office/drawing/2014/main" id="{B694E6D5-D143-42CD-94E3-B95EB2AA5783}"/>
              </a:ext>
            </a:extLst>
          </p:cNvPr>
          <p:cNvSpPr>
            <a:spLocks noGrp="1"/>
          </p:cNvSpPr>
          <p:nvPr>
            <p:ph idx="1"/>
          </p:nvPr>
        </p:nvSpPr>
        <p:spPr>
          <a:xfrm>
            <a:off x="677334" y="2703514"/>
            <a:ext cx="8596668" cy="2449511"/>
          </a:xfrm>
        </p:spPr>
        <p:txBody>
          <a:bodyPr/>
          <a:lstStyle/>
          <a:p>
            <a:pPr>
              <a:lnSpc>
                <a:spcPct val="150000"/>
              </a:lnSpc>
            </a:pPr>
            <a:r>
              <a:rPr lang="ro-RO" dirty="0"/>
              <a:t>QR-Code – pentru înlocuirea </a:t>
            </a:r>
            <a:r>
              <a:rPr lang="ro-RO" dirty="0" err="1"/>
              <a:t>id-ului</a:t>
            </a:r>
            <a:r>
              <a:rPr lang="ro-RO" dirty="0"/>
              <a:t> facturii.</a:t>
            </a:r>
          </a:p>
          <a:p>
            <a:pPr>
              <a:lnSpc>
                <a:spcPct val="150000"/>
              </a:lnSpc>
            </a:pPr>
            <a:r>
              <a:rPr lang="ro-RO" dirty="0"/>
              <a:t>Sistem de creare a unei liste de prieteni și grupuri.</a:t>
            </a:r>
          </a:p>
          <a:p>
            <a:pPr>
              <a:lnSpc>
                <a:spcPct val="150000"/>
              </a:lnSpc>
            </a:pPr>
            <a:r>
              <a:rPr lang="ro-RO" dirty="0"/>
              <a:t>Selectarea de produse în timp real.</a:t>
            </a:r>
          </a:p>
          <a:p>
            <a:pPr>
              <a:lnSpc>
                <a:spcPct val="150000"/>
              </a:lnSpc>
            </a:pPr>
            <a:r>
              <a:rPr lang="ro-RO" dirty="0"/>
              <a:t>Înlocuirea Google Vision cu un sistem specializat pentru bonuri.</a:t>
            </a:r>
          </a:p>
        </p:txBody>
      </p:sp>
      <p:sp>
        <p:nvSpPr>
          <p:cNvPr id="4" name="Slide Number Placeholder 3">
            <a:extLst>
              <a:ext uri="{FF2B5EF4-FFF2-40B4-BE49-F238E27FC236}">
                <a16:creationId xmlns:a16="http://schemas.microsoft.com/office/drawing/2014/main" id="{D913F57C-9846-4473-9318-8D5E1ACAF7C9}"/>
              </a:ext>
            </a:extLst>
          </p:cNvPr>
          <p:cNvSpPr>
            <a:spLocks noGrp="1"/>
          </p:cNvSpPr>
          <p:nvPr>
            <p:ph type="sldNum" sz="quarter" idx="12"/>
          </p:nvPr>
        </p:nvSpPr>
        <p:spPr/>
        <p:txBody>
          <a:bodyPr/>
          <a:lstStyle/>
          <a:p>
            <a:fld id="{BABCF458-AFE6-754E-9B16-FD8D831A10CC}" type="slidenum">
              <a:rPr lang="en-US" smtClean="0"/>
              <a:t>22</a:t>
            </a:fld>
            <a:endParaRPr lang="en-US"/>
          </a:p>
        </p:txBody>
      </p:sp>
    </p:spTree>
    <p:extLst>
      <p:ext uri="{BB962C8B-B14F-4D97-AF65-F5344CB8AC3E}">
        <p14:creationId xmlns:p14="http://schemas.microsoft.com/office/powerpoint/2010/main" val="109030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8093-6499-9F47-954E-82FCD41AA259}"/>
              </a:ext>
            </a:extLst>
          </p:cNvPr>
          <p:cNvSpPr>
            <a:spLocks noGrp="1"/>
          </p:cNvSpPr>
          <p:nvPr>
            <p:ph type="title"/>
          </p:nvPr>
        </p:nvSpPr>
        <p:spPr/>
        <p:txBody>
          <a:bodyPr>
            <a:normAutofit/>
          </a:bodyPr>
          <a:lstStyle/>
          <a:p>
            <a:r>
              <a:rPr lang="ro-RO" sz="3000" dirty="0"/>
              <a:t>Demo</a:t>
            </a:r>
          </a:p>
        </p:txBody>
      </p:sp>
      <p:sp>
        <p:nvSpPr>
          <p:cNvPr id="3" name="Content Placeholder 2">
            <a:extLst>
              <a:ext uri="{FF2B5EF4-FFF2-40B4-BE49-F238E27FC236}">
                <a16:creationId xmlns:a16="http://schemas.microsoft.com/office/drawing/2014/main" id="{11A8D4D3-D213-9444-B436-4595678A74A3}"/>
              </a:ext>
            </a:extLst>
          </p:cNvPr>
          <p:cNvSpPr>
            <a:spLocks noGrp="1"/>
          </p:cNvSpPr>
          <p:nvPr>
            <p:ph idx="1"/>
          </p:nvPr>
        </p:nvSpPr>
        <p:spPr/>
        <p:txBody>
          <a:bodyPr/>
          <a:lstStyle/>
          <a:p>
            <a:pPr marL="0" indent="0">
              <a:buNone/>
            </a:pPr>
            <a:r>
              <a:rPr lang="ro-RO" dirty="0"/>
              <a:t>În acest demo vă voi prezenta următoarele funcționalități:</a:t>
            </a:r>
          </a:p>
          <a:p>
            <a:pPr>
              <a:buFont typeface="+mj-lt"/>
              <a:buAutoNum type="arabicPeriod"/>
            </a:pPr>
            <a:r>
              <a:rPr lang="ro-RO" dirty="0"/>
              <a:t>Cum se adaugă o factură noua.</a:t>
            </a:r>
          </a:p>
          <a:p>
            <a:pPr>
              <a:buFont typeface="+mj-lt"/>
              <a:buAutoNum type="arabicPeriod"/>
            </a:pPr>
            <a:r>
              <a:rPr lang="ro-RO" dirty="0"/>
              <a:t>Cum se adaugă o persoană la plată.</a:t>
            </a:r>
          </a:p>
          <a:p>
            <a:pPr>
              <a:buFont typeface="+mj-lt"/>
              <a:buAutoNum type="arabicPeriod"/>
            </a:pPr>
            <a:r>
              <a:rPr lang="ro-RO" dirty="0"/>
              <a:t>Cum se selectează produsele.</a:t>
            </a:r>
          </a:p>
          <a:p>
            <a:pPr>
              <a:buFont typeface="+mj-lt"/>
              <a:buAutoNum type="arabicPeriod"/>
            </a:pPr>
            <a:r>
              <a:rPr lang="ro-RO" dirty="0"/>
              <a:t>Cum se realizează plata.</a:t>
            </a:r>
          </a:p>
        </p:txBody>
      </p:sp>
      <p:sp>
        <p:nvSpPr>
          <p:cNvPr id="4" name="Slide Number Placeholder 3">
            <a:extLst>
              <a:ext uri="{FF2B5EF4-FFF2-40B4-BE49-F238E27FC236}">
                <a16:creationId xmlns:a16="http://schemas.microsoft.com/office/drawing/2014/main" id="{CAF15BDC-C60D-EA4B-99E8-A16465AC6982}"/>
              </a:ext>
            </a:extLst>
          </p:cNvPr>
          <p:cNvSpPr>
            <a:spLocks noGrp="1"/>
          </p:cNvSpPr>
          <p:nvPr>
            <p:ph type="sldNum" sz="quarter" idx="12"/>
          </p:nvPr>
        </p:nvSpPr>
        <p:spPr/>
        <p:txBody>
          <a:bodyPr/>
          <a:lstStyle/>
          <a:p>
            <a:fld id="{BABCF458-AFE6-754E-9B16-FD8D831A10CC}" type="slidenum">
              <a:rPr lang="en-US" smtClean="0"/>
              <a:t>23</a:t>
            </a:fld>
            <a:endParaRPr lang="en-US"/>
          </a:p>
        </p:txBody>
      </p:sp>
    </p:spTree>
    <p:extLst>
      <p:ext uri="{BB962C8B-B14F-4D97-AF65-F5344CB8AC3E}">
        <p14:creationId xmlns:p14="http://schemas.microsoft.com/office/powerpoint/2010/main" val="198932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52374-859B-4684-8329-E9DD18DB3BA1}"/>
              </a:ext>
            </a:extLst>
          </p:cNvPr>
          <p:cNvSpPr>
            <a:spLocks noGrp="1"/>
          </p:cNvSpPr>
          <p:nvPr>
            <p:ph type="sldNum" sz="quarter" idx="12"/>
          </p:nvPr>
        </p:nvSpPr>
        <p:spPr/>
        <p:txBody>
          <a:bodyPr/>
          <a:lstStyle/>
          <a:p>
            <a:fld id="{BABCF458-AFE6-754E-9B16-FD8D831A10CC}" type="slidenum">
              <a:rPr lang="en-US" smtClean="0"/>
              <a:t>3</a:t>
            </a:fld>
            <a:endParaRPr lang="en-US"/>
          </a:p>
        </p:txBody>
      </p:sp>
      <p:sp>
        <p:nvSpPr>
          <p:cNvPr id="5" name="Title 1">
            <a:extLst>
              <a:ext uri="{FF2B5EF4-FFF2-40B4-BE49-F238E27FC236}">
                <a16:creationId xmlns:a16="http://schemas.microsoft.com/office/drawing/2014/main" id="{D6D05551-518A-4621-9EF7-A305B0BE0CE0}"/>
              </a:ext>
            </a:extLst>
          </p:cNvPr>
          <p:cNvSpPr>
            <a:spLocks noGrp="1"/>
          </p:cNvSpPr>
          <p:nvPr>
            <p:ph type="title"/>
          </p:nvPr>
        </p:nvSpPr>
        <p:spPr>
          <a:xfrm>
            <a:off x="799254" y="2976880"/>
            <a:ext cx="8596668" cy="1320800"/>
          </a:xfrm>
        </p:spPr>
        <p:txBody>
          <a:bodyPr>
            <a:normAutofit/>
          </a:bodyPr>
          <a:lstStyle/>
          <a:p>
            <a:r>
              <a:rPr lang="ro-RO" sz="4400" dirty="0"/>
              <a:t>Prezentarea problemei</a:t>
            </a:r>
          </a:p>
        </p:txBody>
      </p:sp>
    </p:spTree>
    <p:extLst>
      <p:ext uri="{BB962C8B-B14F-4D97-AF65-F5344CB8AC3E}">
        <p14:creationId xmlns:p14="http://schemas.microsoft.com/office/powerpoint/2010/main" val="4017108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4</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rcRect/>
          <a:stretch/>
        </p:blipFill>
        <p:spPr>
          <a:xfrm>
            <a:off x="6361475" y="2780849"/>
            <a:ext cx="4864775" cy="32431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3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5</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a:p>
            <a:pPr algn="just">
              <a:lnSpc>
                <a:spcPct val="150000"/>
              </a:lnSpc>
            </a:pPr>
            <a:r>
              <a:rPr lang="ro-RO" dirty="0"/>
              <a:t>Vine nota de plată și toți vor să vadă bonul pentru a-și calcula suma totală.</a:t>
            </a:r>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tretch>
            <a:fillRect/>
          </a:stretch>
        </p:blipFill>
        <p:spPr>
          <a:xfrm>
            <a:off x="6722417" y="2798179"/>
            <a:ext cx="5013867" cy="282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00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BCAB-58D2-AF44-9E1A-9E66523D5001}"/>
              </a:ext>
            </a:extLst>
          </p:cNvPr>
          <p:cNvSpPr>
            <a:spLocks noGrp="1"/>
          </p:cNvSpPr>
          <p:nvPr>
            <p:ph type="title"/>
          </p:nvPr>
        </p:nvSpPr>
        <p:spPr/>
        <p:txBody>
          <a:bodyPr>
            <a:normAutofit/>
          </a:bodyPr>
          <a:lstStyle/>
          <a:p>
            <a:r>
              <a:rPr lang="ro-RO" sz="3000" dirty="0"/>
              <a:t>Prezentarea problemei</a:t>
            </a:r>
          </a:p>
        </p:txBody>
      </p:sp>
      <p:sp>
        <p:nvSpPr>
          <p:cNvPr id="3" name="Content Placeholder 2">
            <a:extLst>
              <a:ext uri="{FF2B5EF4-FFF2-40B4-BE49-F238E27FC236}">
                <a16:creationId xmlns:a16="http://schemas.microsoft.com/office/drawing/2014/main" id="{603A3F5D-D6DB-C641-99D2-3462C882E598}"/>
              </a:ext>
            </a:extLst>
          </p:cNvPr>
          <p:cNvSpPr>
            <a:spLocks noGrp="1"/>
          </p:cNvSpPr>
          <p:nvPr>
            <p:ph idx="1"/>
          </p:nvPr>
        </p:nvSpPr>
        <p:spPr>
          <a:xfrm>
            <a:off x="677333" y="1696719"/>
            <a:ext cx="9042739" cy="1066801"/>
          </a:xfrm>
        </p:spPr>
        <p:txBody>
          <a:bodyPr>
            <a:normAutofit/>
          </a:bodyPr>
          <a:lstStyle/>
          <a:p>
            <a:pPr marL="0" indent="0" algn="just">
              <a:lnSpc>
                <a:spcPct val="150000"/>
              </a:lnSpc>
              <a:buNone/>
            </a:pPr>
            <a:r>
              <a:rPr lang="ro-RO" dirty="0"/>
              <a:t>	Problema pe care o rezolvă proiectul este cea a </a:t>
            </a:r>
            <a:r>
              <a:rPr lang="en-US" dirty="0"/>
              <a:t>“</a:t>
            </a:r>
            <a:r>
              <a:rPr lang="ro-RO" dirty="0"/>
              <a:t>împărțirii notelor de plată</a:t>
            </a:r>
            <a:r>
              <a:rPr lang="en-US" dirty="0"/>
              <a:t>”. </a:t>
            </a:r>
            <a:r>
              <a:rPr lang="en-US" dirty="0" err="1"/>
              <a:t>Ea</a:t>
            </a:r>
            <a:r>
              <a:rPr lang="en-US" dirty="0"/>
              <a:t> </a:t>
            </a:r>
            <a:r>
              <a:rPr lang="en-US" dirty="0" err="1"/>
              <a:t>este</a:t>
            </a:r>
            <a:r>
              <a:rPr lang="en-US" dirty="0"/>
              <a:t> o problem</a:t>
            </a:r>
            <a:r>
              <a:rPr lang="ro-RO" dirty="0"/>
              <a:t>ă atunci când</a:t>
            </a:r>
            <a:r>
              <a:rPr lang="en-US" dirty="0"/>
              <a:t>:</a:t>
            </a:r>
          </a:p>
          <a:p>
            <a:pPr algn="just"/>
            <a:endParaRPr lang="ro-RO" sz="1600" dirty="0"/>
          </a:p>
        </p:txBody>
      </p:sp>
      <p:sp>
        <p:nvSpPr>
          <p:cNvPr id="4" name="Slide Number Placeholder 3">
            <a:extLst>
              <a:ext uri="{FF2B5EF4-FFF2-40B4-BE49-F238E27FC236}">
                <a16:creationId xmlns:a16="http://schemas.microsoft.com/office/drawing/2014/main" id="{ED0548AB-5DCB-5C40-B205-CB457E53554A}"/>
              </a:ext>
            </a:extLst>
          </p:cNvPr>
          <p:cNvSpPr>
            <a:spLocks noGrp="1"/>
          </p:cNvSpPr>
          <p:nvPr>
            <p:ph type="sldNum" sz="quarter" idx="12"/>
          </p:nvPr>
        </p:nvSpPr>
        <p:spPr/>
        <p:txBody>
          <a:bodyPr/>
          <a:lstStyle/>
          <a:p>
            <a:fld id="{BABCF458-AFE6-754E-9B16-FD8D831A10CC}" type="slidenum">
              <a:rPr lang="en-US" smtClean="0"/>
              <a:t>6</a:t>
            </a:fld>
            <a:endParaRPr lang="en-US" dirty="0"/>
          </a:p>
        </p:txBody>
      </p:sp>
      <p:sp>
        <p:nvSpPr>
          <p:cNvPr id="7" name="Content Placeholder 2">
            <a:extLst>
              <a:ext uri="{FF2B5EF4-FFF2-40B4-BE49-F238E27FC236}">
                <a16:creationId xmlns:a16="http://schemas.microsoft.com/office/drawing/2014/main" id="{07718CA6-BC8F-4D03-85A5-3F4E8E5B0DEA}"/>
              </a:ext>
            </a:extLst>
          </p:cNvPr>
          <p:cNvSpPr txBox="1">
            <a:spLocks/>
          </p:cNvSpPr>
          <p:nvPr/>
        </p:nvSpPr>
        <p:spPr>
          <a:xfrm>
            <a:off x="677333" y="2946400"/>
            <a:ext cx="5835227" cy="267207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ro-RO" dirty="0"/>
              <a:t>Grupul </a:t>
            </a:r>
            <a:r>
              <a:rPr lang="en-US" dirty="0" err="1"/>
              <a:t>este</a:t>
            </a:r>
            <a:r>
              <a:rPr lang="en-US" dirty="0"/>
              <a:t> </a:t>
            </a:r>
            <a:r>
              <a:rPr lang="en-US" dirty="0" err="1"/>
              <a:t>mai</a:t>
            </a:r>
            <a:r>
              <a:rPr lang="en-US" dirty="0"/>
              <a:t> mare de </a:t>
            </a:r>
            <a:r>
              <a:rPr lang="en-US" dirty="0" err="1"/>
              <a:t>trei</a:t>
            </a:r>
            <a:r>
              <a:rPr lang="en-US" dirty="0"/>
              <a:t> </a:t>
            </a:r>
            <a:r>
              <a:rPr lang="en-US" dirty="0" err="1"/>
              <a:t>perso</a:t>
            </a:r>
            <a:r>
              <a:rPr lang="ro-RO" dirty="0" err="1"/>
              <a:t>ane</a:t>
            </a:r>
            <a:r>
              <a:rPr lang="ro-RO" dirty="0"/>
              <a:t>.</a:t>
            </a:r>
            <a:endParaRPr lang="en-US" dirty="0"/>
          </a:p>
          <a:p>
            <a:pPr algn="just">
              <a:lnSpc>
                <a:spcPct val="150000"/>
              </a:lnSpc>
            </a:pPr>
            <a:r>
              <a:rPr lang="ro-RO" dirty="0"/>
              <a:t>Vine nota de plată și toți vor să vadă bonul pentru a-și calcula suma totală.</a:t>
            </a:r>
          </a:p>
          <a:p>
            <a:pPr algn="just">
              <a:lnSpc>
                <a:spcPct val="150000"/>
              </a:lnSpc>
            </a:pPr>
            <a:r>
              <a:rPr lang="ro-RO" dirty="0"/>
              <a:t>Există persoane care nu au suma exactă de plată.</a:t>
            </a:r>
          </a:p>
        </p:txBody>
      </p:sp>
      <p:pic>
        <p:nvPicPr>
          <p:cNvPr id="8" name="Picture 7">
            <a:extLst>
              <a:ext uri="{FF2B5EF4-FFF2-40B4-BE49-F238E27FC236}">
                <a16:creationId xmlns:a16="http://schemas.microsoft.com/office/drawing/2014/main" id="{021305D5-F16F-4EDB-A022-C1DE6170993D}"/>
              </a:ext>
            </a:extLst>
          </p:cNvPr>
          <p:cNvPicPr>
            <a:picLocks noChangeAspect="1"/>
          </p:cNvPicPr>
          <p:nvPr/>
        </p:nvPicPr>
        <p:blipFill>
          <a:blip r:embed="rId3"/>
          <a:srcRect/>
          <a:stretch/>
        </p:blipFill>
        <p:spPr>
          <a:xfrm>
            <a:off x="7014909" y="2763520"/>
            <a:ext cx="4227116" cy="2820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443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F96B97-28D3-49C4-AC02-94F866555C7F}"/>
              </a:ext>
            </a:extLst>
          </p:cNvPr>
          <p:cNvSpPr>
            <a:spLocks noGrp="1"/>
          </p:cNvSpPr>
          <p:nvPr>
            <p:ph type="sldNum" sz="quarter" idx="12"/>
          </p:nvPr>
        </p:nvSpPr>
        <p:spPr/>
        <p:txBody>
          <a:bodyPr/>
          <a:lstStyle/>
          <a:p>
            <a:fld id="{BABCF458-AFE6-754E-9B16-FD8D831A10CC}" type="slidenum">
              <a:rPr lang="en-US" smtClean="0"/>
              <a:t>7</a:t>
            </a:fld>
            <a:endParaRPr lang="en-US"/>
          </a:p>
        </p:txBody>
      </p:sp>
      <p:sp>
        <p:nvSpPr>
          <p:cNvPr id="5" name="Title 1">
            <a:extLst>
              <a:ext uri="{FF2B5EF4-FFF2-40B4-BE49-F238E27FC236}">
                <a16:creationId xmlns:a16="http://schemas.microsoft.com/office/drawing/2014/main" id="{0CFF25D2-9385-411E-A0A0-EC946A65DCCA}"/>
              </a:ext>
            </a:extLst>
          </p:cNvPr>
          <p:cNvSpPr>
            <a:spLocks noGrp="1"/>
          </p:cNvSpPr>
          <p:nvPr>
            <p:ph type="title"/>
          </p:nvPr>
        </p:nvSpPr>
        <p:spPr>
          <a:xfrm>
            <a:off x="799254" y="2976880"/>
            <a:ext cx="8596668" cy="1320800"/>
          </a:xfrm>
        </p:spPr>
        <p:txBody>
          <a:bodyPr>
            <a:normAutofit/>
          </a:bodyPr>
          <a:lstStyle/>
          <a:p>
            <a:r>
              <a:rPr lang="ro-RO" sz="4400" dirty="0"/>
              <a:t>Soluția propusă</a:t>
            </a:r>
          </a:p>
        </p:txBody>
      </p:sp>
    </p:spTree>
    <p:extLst>
      <p:ext uri="{BB962C8B-B14F-4D97-AF65-F5344CB8AC3E}">
        <p14:creationId xmlns:p14="http://schemas.microsoft.com/office/powerpoint/2010/main" val="3058737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B0CA-D257-4B4E-9553-8015B2C8540E}"/>
              </a:ext>
            </a:extLst>
          </p:cNvPr>
          <p:cNvSpPr>
            <a:spLocks noGrp="1"/>
          </p:cNvSpPr>
          <p:nvPr>
            <p:ph type="title"/>
          </p:nvPr>
        </p:nvSpPr>
        <p:spPr/>
        <p:txBody>
          <a:bodyPr>
            <a:normAutofit/>
          </a:bodyPr>
          <a:lstStyle/>
          <a:p>
            <a:r>
              <a:rPr lang="ro-RO" sz="3000" dirty="0"/>
              <a:t>Soluția propusă</a:t>
            </a:r>
          </a:p>
        </p:txBody>
      </p:sp>
      <p:sp>
        <p:nvSpPr>
          <p:cNvPr id="3" name="Content Placeholder 2">
            <a:extLst>
              <a:ext uri="{FF2B5EF4-FFF2-40B4-BE49-F238E27FC236}">
                <a16:creationId xmlns:a16="http://schemas.microsoft.com/office/drawing/2014/main" id="{52068F97-587A-8D49-8016-7B5D338DEAD5}"/>
              </a:ext>
            </a:extLst>
          </p:cNvPr>
          <p:cNvSpPr>
            <a:spLocks noGrp="1"/>
          </p:cNvSpPr>
          <p:nvPr>
            <p:ph idx="1"/>
          </p:nvPr>
        </p:nvSpPr>
        <p:spPr/>
        <p:txBody>
          <a:bodyPr vert="horz">
            <a:normAutofit/>
          </a:bodyPr>
          <a:lstStyle/>
          <a:p>
            <a:pPr marL="0" indent="0" algn="just">
              <a:lnSpc>
                <a:spcPct val="150000"/>
              </a:lnSpc>
              <a:buNone/>
            </a:pPr>
            <a:r>
              <a:rPr lang="ro-RO" dirty="0"/>
              <a:t>	Am propus aplicația Mobile Bill </a:t>
            </a:r>
            <a:r>
              <a:rPr lang="ro-RO" dirty="0" err="1"/>
              <a:t>Splitter</a:t>
            </a:r>
            <a:r>
              <a:rPr lang="ro-RO" dirty="0"/>
              <a:t> în care găsim următoarele funcționalități</a:t>
            </a:r>
            <a:r>
              <a:rPr lang="en-US" dirty="0"/>
              <a:t>:</a:t>
            </a:r>
            <a:endParaRPr lang="ro-RO" dirty="0"/>
          </a:p>
          <a:p>
            <a:pPr algn="just">
              <a:lnSpc>
                <a:spcPct val="150000"/>
              </a:lnSpc>
              <a:buFont typeface="+mj-lt"/>
              <a:buAutoNum type="arabicPeriod"/>
            </a:pPr>
            <a:r>
              <a:rPr lang="ro-RO" dirty="0"/>
              <a:t>Extragerea automată a datelor de pe bon.</a:t>
            </a:r>
            <a:endParaRPr lang="en-US" dirty="0"/>
          </a:p>
          <a:p>
            <a:pPr algn="just">
              <a:lnSpc>
                <a:spcPct val="150000"/>
              </a:lnSpc>
              <a:buFont typeface="+mj-lt"/>
              <a:buAutoNum type="arabicPeriod"/>
            </a:pPr>
            <a:r>
              <a:rPr lang="ro-RO" dirty="0"/>
              <a:t>Implicarea persoanelor în selecție.</a:t>
            </a:r>
          </a:p>
          <a:p>
            <a:pPr algn="just">
              <a:lnSpc>
                <a:spcPct val="150000"/>
              </a:lnSpc>
              <a:buFont typeface="+mj-lt"/>
              <a:buAutoNum type="arabicPeriod"/>
            </a:pPr>
            <a:r>
              <a:rPr lang="ro-RO" dirty="0"/>
              <a:t>Realizarea plăților din aplicație.</a:t>
            </a:r>
            <a:endParaRPr lang="en-US" dirty="0"/>
          </a:p>
          <a:p>
            <a:pPr algn="just">
              <a:lnSpc>
                <a:spcPct val="150000"/>
              </a:lnSpc>
              <a:buFont typeface="+mj-lt"/>
              <a:buAutoNum type="arabicPeriod"/>
            </a:pPr>
            <a:r>
              <a:rPr lang="ro-RO" dirty="0"/>
              <a:t>Managementul plăților.</a:t>
            </a:r>
          </a:p>
        </p:txBody>
      </p:sp>
      <p:sp>
        <p:nvSpPr>
          <p:cNvPr id="4" name="Slide Number Placeholder 3">
            <a:extLst>
              <a:ext uri="{FF2B5EF4-FFF2-40B4-BE49-F238E27FC236}">
                <a16:creationId xmlns:a16="http://schemas.microsoft.com/office/drawing/2014/main" id="{D80B48A6-14F4-854A-A362-A54BCCF9EFBB}"/>
              </a:ext>
            </a:extLst>
          </p:cNvPr>
          <p:cNvSpPr>
            <a:spLocks noGrp="1"/>
          </p:cNvSpPr>
          <p:nvPr>
            <p:ph type="sldNum" sz="quarter" idx="12"/>
          </p:nvPr>
        </p:nvSpPr>
        <p:spPr/>
        <p:txBody>
          <a:bodyPr/>
          <a:lstStyle/>
          <a:p>
            <a:fld id="{BABCF458-AFE6-754E-9B16-FD8D831A10CC}" type="slidenum">
              <a:rPr lang="en-US" smtClean="0"/>
              <a:t>8</a:t>
            </a:fld>
            <a:endParaRPr lang="en-US"/>
          </a:p>
        </p:txBody>
      </p:sp>
      <p:pic>
        <p:nvPicPr>
          <p:cNvPr id="6" name="Picture 5">
            <a:extLst>
              <a:ext uri="{FF2B5EF4-FFF2-40B4-BE49-F238E27FC236}">
                <a16:creationId xmlns:a16="http://schemas.microsoft.com/office/drawing/2014/main" id="{5D24676E-52CB-4BB5-B192-55E6D4DD7F1C}"/>
              </a:ext>
            </a:extLst>
          </p:cNvPr>
          <p:cNvPicPr>
            <a:picLocks noChangeAspect="1"/>
          </p:cNvPicPr>
          <p:nvPr/>
        </p:nvPicPr>
        <p:blipFill>
          <a:blip r:embed="rId3"/>
          <a:stretch>
            <a:fillRect/>
          </a:stretch>
        </p:blipFill>
        <p:spPr>
          <a:xfrm>
            <a:off x="6528736" y="2783812"/>
            <a:ext cx="1697259" cy="3257550"/>
          </a:xfrm>
          <a:prstGeom prst="rect">
            <a:avLst/>
          </a:prstGeom>
        </p:spPr>
      </p:pic>
    </p:spTree>
    <p:extLst>
      <p:ext uri="{BB962C8B-B14F-4D97-AF65-F5344CB8AC3E}">
        <p14:creationId xmlns:p14="http://schemas.microsoft.com/office/powerpoint/2010/main" val="61323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4A6FF65-4DAF-4C4D-9C5E-06D2C7CCFCE6}"/>
              </a:ext>
            </a:extLst>
          </p:cNvPr>
          <p:cNvSpPr txBox="1"/>
          <p:nvPr/>
        </p:nvSpPr>
        <p:spPr>
          <a:xfrm>
            <a:off x="1869023" y="4733799"/>
            <a:ext cx="1162880" cy="276999"/>
          </a:xfrm>
          <a:prstGeom prst="rect">
            <a:avLst/>
          </a:prstGeom>
          <a:solidFill>
            <a:srgbClr val="E7E6E6"/>
          </a:solidFill>
        </p:spPr>
        <p:txBody>
          <a:bodyPr wrap="square" rtlCol="0">
            <a:spAutoFit/>
          </a:bodyPr>
          <a:lstStyle/>
          <a:p>
            <a:pPr algn="ctr"/>
            <a:r>
              <a:rPr lang="ro-RO" sz="1200" dirty="0"/>
              <a:t>Imagine</a:t>
            </a:r>
            <a:r>
              <a:rPr lang="en-US" sz="1200" dirty="0"/>
              <a:t> bon</a:t>
            </a:r>
            <a:endParaRPr lang="ro-RO" sz="1200" dirty="0"/>
          </a:p>
        </p:txBody>
      </p:sp>
      <p:sp>
        <p:nvSpPr>
          <p:cNvPr id="2" name="Title 1">
            <a:extLst>
              <a:ext uri="{FF2B5EF4-FFF2-40B4-BE49-F238E27FC236}">
                <a16:creationId xmlns:a16="http://schemas.microsoft.com/office/drawing/2014/main" id="{1CD5EAD8-EDDE-401E-86EA-DE657DDF1158}"/>
              </a:ext>
            </a:extLst>
          </p:cNvPr>
          <p:cNvSpPr>
            <a:spLocks noGrp="1"/>
          </p:cNvSpPr>
          <p:nvPr>
            <p:ph type="title"/>
          </p:nvPr>
        </p:nvSpPr>
        <p:spPr/>
        <p:txBody>
          <a:bodyPr>
            <a:normAutofit/>
          </a:bodyPr>
          <a:lstStyle/>
          <a:p>
            <a:r>
              <a:rPr lang="ro-RO" dirty="0"/>
              <a:t>Soluția propusă </a:t>
            </a:r>
            <a:r>
              <a:rPr lang="ro-RO" sz="2400" dirty="0"/>
              <a:t>- Extragerea datelor</a:t>
            </a:r>
            <a:endParaRPr lang="ro-RO" sz="4800" dirty="0"/>
          </a:p>
        </p:txBody>
      </p:sp>
      <p:sp>
        <p:nvSpPr>
          <p:cNvPr id="4" name="Slide Number Placeholder 3">
            <a:extLst>
              <a:ext uri="{FF2B5EF4-FFF2-40B4-BE49-F238E27FC236}">
                <a16:creationId xmlns:a16="http://schemas.microsoft.com/office/drawing/2014/main" id="{2F733CBC-271E-4D36-BD43-0E1D64270F20}"/>
              </a:ext>
            </a:extLst>
          </p:cNvPr>
          <p:cNvSpPr>
            <a:spLocks noGrp="1"/>
          </p:cNvSpPr>
          <p:nvPr>
            <p:ph type="sldNum" sz="quarter" idx="12"/>
          </p:nvPr>
        </p:nvSpPr>
        <p:spPr/>
        <p:txBody>
          <a:bodyPr/>
          <a:lstStyle/>
          <a:p>
            <a:fld id="{BABCF458-AFE6-754E-9B16-FD8D831A10CC}" type="slidenum">
              <a:rPr lang="en-US" smtClean="0"/>
              <a:t>9</a:t>
            </a:fld>
            <a:endParaRPr lang="en-US"/>
          </a:p>
        </p:txBody>
      </p:sp>
      <p:pic>
        <p:nvPicPr>
          <p:cNvPr id="6" name="Picture 5">
            <a:extLst>
              <a:ext uri="{FF2B5EF4-FFF2-40B4-BE49-F238E27FC236}">
                <a16:creationId xmlns:a16="http://schemas.microsoft.com/office/drawing/2014/main" id="{A76AA221-5BE7-477E-848A-0AD66F152DF9}"/>
              </a:ext>
            </a:extLst>
          </p:cNvPr>
          <p:cNvPicPr>
            <a:picLocks noChangeAspect="1"/>
          </p:cNvPicPr>
          <p:nvPr/>
        </p:nvPicPr>
        <p:blipFill>
          <a:blip r:embed="rId3"/>
          <a:stretch>
            <a:fillRect/>
          </a:stretch>
        </p:blipFill>
        <p:spPr>
          <a:xfrm>
            <a:off x="311807" y="2135441"/>
            <a:ext cx="1347949" cy="258711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489BD1D-0906-4251-8242-BE5D8053F821}"/>
              </a:ext>
            </a:extLst>
          </p:cNvPr>
          <p:cNvPicPr>
            <a:picLocks noChangeAspect="1"/>
          </p:cNvPicPr>
          <p:nvPr/>
        </p:nvPicPr>
        <p:blipFill>
          <a:blip r:embed="rId4"/>
          <a:stretch>
            <a:fillRect/>
          </a:stretch>
        </p:blipFill>
        <p:spPr>
          <a:xfrm>
            <a:off x="1776596" y="2135441"/>
            <a:ext cx="1347735" cy="2587118"/>
          </a:xfrm>
          <a:prstGeom prst="rect">
            <a:avLst/>
          </a:prstGeom>
          <a:ln>
            <a:noFill/>
          </a:ln>
          <a:effectLst>
            <a:outerShdw blurRad="292100" dist="139700" dir="2700000" algn="tl" rotWithShape="0">
              <a:srgbClr val="333333">
                <a:alpha val="65000"/>
              </a:srgbClr>
            </a:outerShdw>
          </a:effectLst>
        </p:spPr>
      </p:pic>
      <p:sp>
        <p:nvSpPr>
          <p:cNvPr id="12" name="Cloud 11">
            <a:extLst>
              <a:ext uri="{FF2B5EF4-FFF2-40B4-BE49-F238E27FC236}">
                <a16:creationId xmlns:a16="http://schemas.microsoft.com/office/drawing/2014/main" id="{7DF2A499-FBF7-4750-BB5D-A4637EA0E087}"/>
              </a:ext>
            </a:extLst>
          </p:cNvPr>
          <p:cNvSpPr/>
          <p:nvPr/>
        </p:nvSpPr>
        <p:spPr>
          <a:xfrm>
            <a:off x="3899019" y="5536872"/>
            <a:ext cx="1866190" cy="1162713"/>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ro-RO" dirty="0"/>
              <a:t>Google </a:t>
            </a:r>
            <a:r>
              <a:rPr lang="ro-RO" dirty="0" err="1"/>
              <a:t>Cloud</a:t>
            </a:r>
            <a:endParaRPr lang="ro-RO" dirty="0"/>
          </a:p>
          <a:p>
            <a:pPr algn="ctr"/>
            <a:r>
              <a:rPr lang="ro-RO" dirty="0"/>
              <a:t>Vision API</a:t>
            </a:r>
          </a:p>
        </p:txBody>
      </p:sp>
      <p:sp>
        <p:nvSpPr>
          <p:cNvPr id="13" name="Arrow: Right 12">
            <a:extLst>
              <a:ext uri="{FF2B5EF4-FFF2-40B4-BE49-F238E27FC236}">
                <a16:creationId xmlns:a16="http://schemas.microsoft.com/office/drawing/2014/main" id="{684E3541-A03B-459D-BC91-C352A567CE46}"/>
              </a:ext>
            </a:extLst>
          </p:cNvPr>
          <p:cNvSpPr/>
          <p:nvPr/>
        </p:nvSpPr>
        <p:spPr>
          <a:xfrm rot="2759292">
            <a:off x="3077299" y="4993476"/>
            <a:ext cx="1429732" cy="660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sz="1600" dirty="0"/>
          </a:p>
        </p:txBody>
      </p:sp>
      <p:sp>
        <p:nvSpPr>
          <p:cNvPr id="16" name="Arrow: Right 15">
            <a:extLst>
              <a:ext uri="{FF2B5EF4-FFF2-40B4-BE49-F238E27FC236}">
                <a16:creationId xmlns:a16="http://schemas.microsoft.com/office/drawing/2014/main" id="{DE9315B7-4649-4232-AAC7-AFED9D21C9AB}"/>
              </a:ext>
            </a:extLst>
          </p:cNvPr>
          <p:cNvSpPr/>
          <p:nvPr/>
        </p:nvSpPr>
        <p:spPr>
          <a:xfrm rot="18840000">
            <a:off x="5140714" y="4993421"/>
            <a:ext cx="1429732" cy="660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ro-RO" sz="1500" dirty="0"/>
          </a:p>
        </p:txBody>
      </p:sp>
      <p:pic>
        <p:nvPicPr>
          <p:cNvPr id="5" name="Picture 4">
            <a:extLst>
              <a:ext uri="{FF2B5EF4-FFF2-40B4-BE49-F238E27FC236}">
                <a16:creationId xmlns:a16="http://schemas.microsoft.com/office/drawing/2014/main" id="{DCC18BE4-C601-4777-9E15-A4873E42D3C6}"/>
              </a:ext>
            </a:extLst>
          </p:cNvPr>
          <p:cNvPicPr>
            <a:picLocks noChangeAspect="1"/>
          </p:cNvPicPr>
          <p:nvPr/>
        </p:nvPicPr>
        <p:blipFill>
          <a:blip r:embed="rId5"/>
          <a:stretch>
            <a:fillRect/>
          </a:stretch>
        </p:blipFill>
        <p:spPr>
          <a:xfrm>
            <a:off x="7982502" y="2155243"/>
            <a:ext cx="1375215" cy="263945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BEF9D321-96AB-4A32-A338-528BA749AA04}"/>
              </a:ext>
            </a:extLst>
          </p:cNvPr>
          <p:cNvSpPr txBox="1"/>
          <p:nvPr/>
        </p:nvSpPr>
        <p:spPr>
          <a:xfrm>
            <a:off x="430320" y="4722559"/>
            <a:ext cx="1110921" cy="276999"/>
          </a:xfrm>
          <a:prstGeom prst="rect">
            <a:avLst/>
          </a:prstGeom>
          <a:solidFill>
            <a:srgbClr val="E7E6E6"/>
          </a:solidFill>
        </p:spPr>
        <p:txBody>
          <a:bodyPr wrap="square" rtlCol="0">
            <a:spAutoFit/>
          </a:bodyPr>
          <a:lstStyle/>
          <a:p>
            <a:pPr algn="ctr"/>
            <a:r>
              <a:rPr lang="en-US" sz="1200" dirty="0" err="1"/>
              <a:t>Pagin</a:t>
            </a:r>
            <a:r>
              <a:rPr lang="ro-RO" sz="1200" dirty="0"/>
              <a:t>a</a:t>
            </a:r>
            <a:r>
              <a:rPr lang="en-US" sz="1200" dirty="0"/>
              <a:t> </a:t>
            </a:r>
            <a:r>
              <a:rPr lang="ro-RO" sz="1200" dirty="0"/>
              <a:t>h</a:t>
            </a:r>
            <a:r>
              <a:rPr lang="en-US" sz="1200" dirty="0" err="1"/>
              <a:t>ome</a:t>
            </a:r>
            <a:endParaRPr lang="ro-RO" sz="1200" dirty="0"/>
          </a:p>
        </p:txBody>
      </p:sp>
      <p:pic>
        <p:nvPicPr>
          <p:cNvPr id="15" name="Picture 14">
            <a:extLst>
              <a:ext uri="{FF2B5EF4-FFF2-40B4-BE49-F238E27FC236}">
                <a16:creationId xmlns:a16="http://schemas.microsoft.com/office/drawing/2014/main" id="{EAA794FC-5566-44F1-9B01-4B4C36E24C92}"/>
              </a:ext>
            </a:extLst>
          </p:cNvPr>
          <p:cNvPicPr>
            <a:picLocks noChangeAspect="1"/>
          </p:cNvPicPr>
          <p:nvPr/>
        </p:nvPicPr>
        <p:blipFill>
          <a:blip r:embed="rId6"/>
          <a:stretch>
            <a:fillRect/>
          </a:stretch>
        </p:blipFill>
        <p:spPr>
          <a:xfrm>
            <a:off x="3401133" y="4871218"/>
            <a:ext cx="622387" cy="622387"/>
          </a:xfrm>
          <a:prstGeom prst="rect">
            <a:avLst/>
          </a:prstGeom>
        </p:spPr>
      </p:pic>
      <p:pic>
        <p:nvPicPr>
          <p:cNvPr id="18" name="Picture 17">
            <a:extLst>
              <a:ext uri="{FF2B5EF4-FFF2-40B4-BE49-F238E27FC236}">
                <a16:creationId xmlns:a16="http://schemas.microsoft.com/office/drawing/2014/main" id="{A65588AE-F832-481C-BD72-E24F739DAEF6}"/>
              </a:ext>
            </a:extLst>
          </p:cNvPr>
          <p:cNvPicPr>
            <a:picLocks noChangeAspect="1"/>
          </p:cNvPicPr>
          <p:nvPr/>
        </p:nvPicPr>
        <p:blipFill>
          <a:blip r:embed="rId7"/>
          <a:stretch>
            <a:fillRect/>
          </a:stretch>
        </p:blipFill>
        <p:spPr>
          <a:xfrm>
            <a:off x="5558016" y="5009718"/>
            <a:ext cx="595128" cy="595128"/>
          </a:xfrm>
          <a:prstGeom prst="rect">
            <a:avLst/>
          </a:prstGeom>
        </p:spPr>
      </p:pic>
      <p:pic>
        <p:nvPicPr>
          <p:cNvPr id="20" name="Picture 19">
            <a:extLst>
              <a:ext uri="{FF2B5EF4-FFF2-40B4-BE49-F238E27FC236}">
                <a16:creationId xmlns:a16="http://schemas.microsoft.com/office/drawing/2014/main" id="{CEDE4AF4-B95D-45A8-AF30-4A05BD932E51}"/>
              </a:ext>
            </a:extLst>
          </p:cNvPr>
          <p:cNvPicPr>
            <a:picLocks noChangeAspect="1"/>
          </p:cNvPicPr>
          <p:nvPr/>
        </p:nvPicPr>
        <p:blipFill>
          <a:blip r:embed="rId8"/>
          <a:srcRect/>
          <a:stretch/>
        </p:blipFill>
        <p:spPr>
          <a:xfrm>
            <a:off x="5256297" y="2352322"/>
            <a:ext cx="2487181" cy="2195013"/>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DD8C8C89-4297-4518-B285-2B75CC6E4A18}"/>
              </a:ext>
            </a:extLst>
          </p:cNvPr>
          <p:cNvSpPr txBox="1"/>
          <p:nvPr/>
        </p:nvSpPr>
        <p:spPr>
          <a:xfrm>
            <a:off x="7654566" y="4819834"/>
            <a:ext cx="1979628" cy="461665"/>
          </a:xfrm>
          <a:prstGeom prst="rect">
            <a:avLst/>
          </a:prstGeom>
          <a:solidFill>
            <a:srgbClr val="E7E6E6">
              <a:alpha val="50196"/>
            </a:srgbClr>
          </a:solidFill>
        </p:spPr>
        <p:txBody>
          <a:bodyPr wrap="square" rtlCol="0">
            <a:spAutoFit/>
          </a:bodyPr>
          <a:lstStyle/>
          <a:p>
            <a:pPr algn="ctr"/>
            <a:r>
              <a:rPr lang="en-US" sz="1200" dirty="0" err="1"/>
              <a:t>Afi</a:t>
            </a:r>
            <a:r>
              <a:rPr lang="ro-RO" sz="1200" dirty="0" err="1"/>
              <a:t>șarea</a:t>
            </a:r>
            <a:r>
              <a:rPr lang="ro-RO" sz="1200" dirty="0"/>
              <a:t> listei de produse pentru corectare</a:t>
            </a:r>
          </a:p>
        </p:txBody>
      </p:sp>
      <p:sp>
        <p:nvSpPr>
          <p:cNvPr id="23" name="TextBox 22">
            <a:extLst>
              <a:ext uri="{FF2B5EF4-FFF2-40B4-BE49-F238E27FC236}">
                <a16:creationId xmlns:a16="http://schemas.microsoft.com/office/drawing/2014/main" id="{5E5E0B46-3612-4B49-91E6-C8AB92915459}"/>
              </a:ext>
            </a:extLst>
          </p:cNvPr>
          <p:cNvSpPr txBox="1"/>
          <p:nvPr/>
        </p:nvSpPr>
        <p:spPr>
          <a:xfrm>
            <a:off x="5564998" y="1710979"/>
            <a:ext cx="1594388" cy="461665"/>
          </a:xfrm>
          <a:prstGeom prst="rect">
            <a:avLst/>
          </a:prstGeom>
          <a:solidFill>
            <a:srgbClr val="E7E6E6">
              <a:alpha val="50196"/>
            </a:srgbClr>
          </a:solidFill>
        </p:spPr>
        <p:txBody>
          <a:bodyPr wrap="square" rtlCol="0">
            <a:spAutoFit/>
          </a:bodyPr>
          <a:lstStyle/>
          <a:p>
            <a:pPr algn="ctr"/>
            <a:r>
              <a:rPr lang="ro-RO" sz="1200" dirty="0"/>
              <a:t>Sortarea și clasificarea textelor</a:t>
            </a:r>
          </a:p>
        </p:txBody>
      </p:sp>
      <p:pic>
        <p:nvPicPr>
          <p:cNvPr id="31" name="Picture 30">
            <a:extLst>
              <a:ext uri="{FF2B5EF4-FFF2-40B4-BE49-F238E27FC236}">
                <a16:creationId xmlns:a16="http://schemas.microsoft.com/office/drawing/2014/main" id="{8CFDAD40-A63E-415A-BBE0-B58347F70D31}"/>
              </a:ext>
            </a:extLst>
          </p:cNvPr>
          <p:cNvPicPr>
            <a:picLocks noChangeAspect="1"/>
          </p:cNvPicPr>
          <p:nvPr/>
        </p:nvPicPr>
        <p:blipFill>
          <a:blip r:embed="rId9"/>
          <a:stretch>
            <a:fillRect/>
          </a:stretch>
        </p:blipFill>
        <p:spPr>
          <a:xfrm>
            <a:off x="10432564" y="2140554"/>
            <a:ext cx="1384593" cy="2657449"/>
          </a:xfrm>
          <a:prstGeom prst="rect">
            <a:avLst/>
          </a:prstGeom>
        </p:spPr>
      </p:pic>
      <p:sp>
        <p:nvSpPr>
          <p:cNvPr id="33" name="TextBox 32">
            <a:extLst>
              <a:ext uri="{FF2B5EF4-FFF2-40B4-BE49-F238E27FC236}">
                <a16:creationId xmlns:a16="http://schemas.microsoft.com/office/drawing/2014/main" id="{5815E181-4D5A-4F9F-B425-DB4775D899B3}"/>
              </a:ext>
            </a:extLst>
          </p:cNvPr>
          <p:cNvSpPr txBox="1"/>
          <p:nvPr/>
        </p:nvSpPr>
        <p:spPr>
          <a:xfrm>
            <a:off x="10327666" y="4794694"/>
            <a:ext cx="1594388" cy="461665"/>
          </a:xfrm>
          <a:prstGeom prst="rect">
            <a:avLst/>
          </a:prstGeom>
          <a:solidFill>
            <a:srgbClr val="E7E6E6">
              <a:alpha val="50196"/>
            </a:srgbClr>
          </a:solidFill>
        </p:spPr>
        <p:txBody>
          <a:bodyPr wrap="square" rtlCol="0">
            <a:spAutoFit/>
          </a:bodyPr>
          <a:lstStyle/>
          <a:p>
            <a:pPr algn="ctr"/>
            <a:r>
              <a:rPr lang="ro-RO" sz="1200" dirty="0"/>
              <a:t>Implicarea persoanelor</a:t>
            </a:r>
          </a:p>
        </p:txBody>
      </p:sp>
      <p:sp>
        <p:nvSpPr>
          <p:cNvPr id="34" name="Rectangle: Rounded Corners 33">
            <a:extLst>
              <a:ext uri="{FF2B5EF4-FFF2-40B4-BE49-F238E27FC236}">
                <a16:creationId xmlns:a16="http://schemas.microsoft.com/office/drawing/2014/main" id="{58CE17FB-8DCC-4C46-A62F-BAF82F9AA44C}"/>
              </a:ext>
            </a:extLst>
          </p:cNvPr>
          <p:cNvSpPr/>
          <p:nvPr/>
        </p:nvSpPr>
        <p:spPr>
          <a:xfrm>
            <a:off x="9083067" y="646266"/>
            <a:ext cx="1630837" cy="6832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ro-RO" dirty="0"/>
              <a:t>MBS Server</a:t>
            </a:r>
          </a:p>
        </p:txBody>
      </p:sp>
      <p:cxnSp>
        <p:nvCxnSpPr>
          <p:cNvPr id="41" name="Connector: Curved 40">
            <a:extLst>
              <a:ext uri="{FF2B5EF4-FFF2-40B4-BE49-F238E27FC236}">
                <a16:creationId xmlns:a16="http://schemas.microsoft.com/office/drawing/2014/main" id="{49354ADF-B533-4705-BDEC-36326A6A407C}"/>
              </a:ext>
            </a:extLst>
          </p:cNvPr>
          <p:cNvCxnSpPr>
            <a:cxnSpLocks/>
            <a:stCxn id="5" idx="0"/>
            <a:endCxn id="34" idx="1"/>
          </p:cNvCxnSpPr>
          <p:nvPr/>
        </p:nvCxnSpPr>
        <p:spPr>
          <a:xfrm rot="5400000" flipH="1" flipV="1">
            <a:off x="8292922" y="1365099"/>
            <a:ext cx="1167333" cy="412957"/>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Rounded Corners 36">
            <a:extLst>
              <a:ext uri="{FF2B5EF4-FFF2-40B4-BE49-F238E27FC236}">
                <a16:creationId xmlns:a16="http://schemas.microsoft.com/office/drawing/2014/main" id="{CB54FC24-9CF3-4E6D-B6FB-367C556745CA}"/>
              </a:ext>
            </a:extLst>
          </p:cNvPr>
          <p:cNvSpPr/>
          <p:nvPr/>
        </p:nvSpPr>
        <p:spPr>
          <a:xfrm>
            <a:off x="8285150" y="1519201"/>
            <a:ext cx="797917" cy="353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Salvarea facturii</a:t>
            </a:r>
          </a:p>
        </p:txBody>
      </p:sp>
      <p:cxnSp>
        <p:nvCxnSpPr>
          <p:cNvPr id="43" name="Connector: Curved 42">
            <a:extLst>
              <a:ext uri="{FF2B5EF4-FFF2-40B4-BE49-F238E27FC236}">
                <a16:creationId xmlns:a16="http://schemas.microsoft.com/office/drawing/2014/main" id="{35E0E4EA-E8D1-461A-B0FB-F566A337B95E}"/>
              </a:ext>
            </a:extLst>
          </p:cNvPr>
          <p:cNvCxnSpPr>
            <a:stCxn id="34" idx="3"/>
            <a:endCxn id="31" idx="0"/>
          </p:cNvCxnSpPr>
          <p:nvPr/>
        </p:nvCxnSpPr>
        <p:spPr>
          <a:xfrm>
            <a:off x="10713904" y="987910"/>
            <a:ext cx="410957" cy="1152644"/>
          </a:xfrm>
          <a:prstGeom prst="curved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39" name="Rectangle: Rounded Corners 38">
            <a:extLst>
              <a:ext uri="{FF2B5EF4-FFF2-40B4-BE49-F238E27FC236}">
                <a16:creationId xmlns:a16="http://schemas.microsoft.com/office/drawing/2014/main" id="{D2347149-4AC9-4785-B21D-1F08CD90E078}"/>
              </a:ext>
            </a:extLst>
          </p:cNvPr>
          <p:cNvSpPr/>
          <p:nvPr/>
        </p:nvSpPr>
        <p:spPr>
          <a:xfrm>
            <a:off x="10713904" y="1529926"/>
            <a:ext cx="800762" cy="342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050" dirty="0"/>
              <a:t>Afișarea </a:t>
            </a:r>
          </a:p>
          <a:p>
            <a:pPr algn="ctr"/>
            <a:r>
              <a:rPr lang="ro-RO" sz="1050" dirty="0" err="1"/>
              <a:t>id-ului</a:t>
            </a:r>
            <a:endParaRPr lang="ro-RO" sz="1050" dirty="0"/>
          </a:p>
        </p:txBody>
      </p:sp>
    </p:spTree>
    <p:extLst>
      <p:ext uri="{BB962C8B-B14F-4D97-AF65-F5344CB8AC3E}">
        <p14:creationId xmlns:p14="http://schemas.microsoft.com/office/powerpoint/2010/main" val="357688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6" grpId="0" animBg="1"/>
      <p:bldP spid="10" grpId="0" animBg="1"/>
      <p:bldP spid="21" grpId="0" animBg="1"/>
      <p:bldP spid="23" grpId="0" animBg="1"/>
      <p:bldP spid="33" grpId="0" animBg="1"/>
      <p:bldP spid="34" grpId="0" animBg="1"/>
      <p:bldP spid="37" grpId="0" animBg="1"/>
      <p:bldP spid="39" grpId="0" animBg="1"/>
    </p:bld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{979BB4F0-2C95-AB4E-9BA2-674C14245D11}tf10001060</Template>
  <TotalTime>1961</TotalTime>
  <Words>1134</Words>
  <Application>Microsoft Office PowerPoint</Application>
  <PresentationFormat>Widescreen</PresentationFormat>
  <Paragraphs>152</Paragraphs>
  <Slides>23</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Trebuchet MS</vt:lpstr>
      <vt:lpstr>Wingdings</vt:lpstr>
      <vt:lpstr>Wingdings 3</vt:lpstr>
      <vt:lpstr>Facet</vt:lpstr>
      <vt:lpstr>Mobile Bill Splitter</vt:lpstr>
      <vt:lpstr>Cuprins:</vt:lpstr>
      <vt:lpstr>Prezentarea problemei</vt:lpstr>
      <vt:lpstr>Prezentarea problemei</vt:lpstr>
      <vt:lpstr>Prezentarea problemei</vt:lpstr>
      <vt:lpstr>Prezentarea problemei</vt:lpstr>
      <vt:lpstr>Soluția propusă</vt:lpstr>
      <vt:lpstr>Soluția propusă</vt:lpstr>
      <vt:lpstr>Soluția propusă - Extragerea datelor</vt:lpstr>
      <vt:lpstr>Soluția propusă - Implicarea persoanelor</vt:lpstr>
      <vt:lpstr> Soluția propusă - Realizarea plăților</vt:lpstr>
      <vt:lpstr>Realizarea plăților – transfer către inițiator</vt:lpstr>
      <vt:lpstr>Realizarea plăților – plata la POS</vt:lpstr>
      <vt:lpstr>Soluția propusă – Managementul plăților</vt:lpstr>
      <vt:lpstr>PowerPoint Presentation</vt:lpstr>
      <vt:lpstr>Managementul plăților – Pagina Payments</vt:lpstr>
      <vt:lpstr>Arhitetura aplicației</vt:lpstr>
      <vt:lpstr>Arhitectura aplicației</vt:lpstr>
      <vt:lpstr>Arhitectura aplicației – diagramă master</vt:lpstr>
      <vt:lpstr>Concluzii</vt:lpstr>
      <vt:lpstr>Concluzii</vt:lpstr>
      <vt:lpstr>Viitoare îmbunătățiri</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Bill Splitter</dc:title>
  <dc:creator>cosulianu cristi</dc:creator>
  <cp:lastModifiedBy>cosulianu cristi</cp:lastModifiedBy>
  <cp:revision>75</cp:revision>
  <dcterms:created xsi:type="dcterms:W3CDTF">2019-06-28T10:27:33Z</dcterms:created>
  <dcterms:modified xsi:type="dcterms:W3CDTF">2019-07-01T14:05:06Z</dcterms:modified>
</cp:coreProperties>
</file>